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4" r:id="rId3"/>
    <p:sldId id="304" r:id="rId4"/>
    <p:sldId id="310" r:id="rId5"/>
    <p:sldId id="305" r:id="rId6"/>
    <p:sldId id="266" r:id="rId7"/>
    <p:sldId id="265" r:id="rId8"/>
    <p:sldId id="306" r:id="rId9"/>
    <p:sldId id="308" r:id="rId10"/>
    <p:sldId id="307" r:id="rId11"/>
    <p:sldId id="256" r:id="rId12"/>
    <p:sldId id="270" r:id="rId13"/>
    <p:sldId id="271" r:id="rId14"/>
    <p:sldId id="272" r:id="rId15"/>
    <p:sldId id="273" r:id="rId16"/>
    <p:sldId id="275" r:id="rId17"/>
    <p:sldId id="278" r:id="rId18"/>
    <p:sldId id="280" r:id="rId19"/>
    <p:sldId id="279" r:id="rId20"/>
    <p:sldId id="303" r:id="rId21"/>
    <p:sldId id="309" r:id="rId22"/>
    <p:sldId id="284" r:id="rId23"/>
    <p:sldId id="283" r:id="rId24"/>
    <p:sldId id="286" r:id="rId25"/>
    <p:sldId id="295" r:id="rId26"/>
    <p:sldId id="290" r:id="rId27"/>
    <p:sldId id="293" r:id="rId28"/>
    <p:sldId id="287" r:id="rId29"/>
    <p:sldId id="289" r:id="rId30"/>
    <p:sldId id="288" r:id="rId31"/>
    <p:sldId id="298" r:id="rId32"/>
    <p:sldId id="296" r:id="rId33"/>
    <p:sldId id="294" r:id="rId34"/>
    <p:sldId id="299" r:id="rId35"/>
    <p:sldId id="277" r:id="rId36"/>
    <p:sldId id="276" r:id="rId37"/>
    <p:sldId id="300" r:id="rId38"/>
    <p:sldId id="301" r:id="rId39"/>
    <p:sldId id="302" r:id="rId40"/>
    <p:sldId id="311" r:id="rId41"/>
    <p:sldId id="25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89"/>
    <p:restoredTop sz="96203"/>
  </p:normalViewPr>
  <p:slideViewPr>
    <p:cSldViewPr snapToGrid="0">
      <p:cViewPr varScale="1">
        <p:scale>
          <a:sx n="126" d="100"/>
          <a:sy n="126" d="100"/>
        </p:scale>
        <p:origin x="22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CCE2-5C3B-DA61-CAE1-912404C6D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4189E4-4C00-8054-8798-80C8EBC48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31FF9-B5EA-1250-AE54-2315ED80D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0F58-6C31-9843-AF93-94DD4D472A1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54673-ECA9-9650-F934-9E5FDCAB0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AB705-E5D4-ADE2-3D91-AEAFCD463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74FB-3CED-CF47-B8F5-C5D2B16E3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3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B818-0B19-97BA-B496-C8083838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46F4E-4805-2B55-74A1-4F0D7F76E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9C42D-8453-9F60-EDB7-970CC5B89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0F58-6C31-9843-AF93-94DD4D472A1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18461-A761-2BBB-0103-A575C90E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6E1BC-42B2-EB5E-EEEE-358F43FD2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74FB-3CED-CF47-B8F5-C5D2B16E3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8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863598-8F35-26AA-2D59-7CC02659A8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59FE63-C6A6-D594-442E-4AAFBCE2E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77BCE-70A3-FD1B-0370-67E3CC944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0F58-6C31-9843-AF93-94DD4D472A1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4332F-1909-32DA-D284-CC49A059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0BAAB-C2CC-AD47-DE69-DE965D28E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74FB-3CED-CF47-B8F5-C5D2B16E3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43941-A3EF-6CB3-D673-59AA3BC8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6F537-8140-A163-01BB-5CE531CE8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91BB6-9A46-38CF-0700-443349080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0F58-6C31-9843-AF93-94DD4D472A1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F66BA-9D36-8493-2FEF-13727DA72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1B7F1-E599-CCA4-C8A2-C9FED591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74FB-3CED-CF47-B8F5-C5D2B16E3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5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6A9AA-DFCD-6B6F-946F-6F5989C66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02CB3-2414-0951-63B5-B421E80F0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72251-FD85-7261-73B8-5F220D3C4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0F58-6C31-9843-AF93-94DD4D472A1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D6711-85E2-24F6-173C-37049E55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EA930-1B3F-B984-3CD0-3EF17879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74FB-3CED-CF47-B8F5-C5D2B16E3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0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F167-7860-8AF6-B331-477E3651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FC043-AB1A-71AC-83F5-E38E1D6DA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662FD-C85F-7883-2DF2-7FF3022F5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BBB12-BF03-29DD-41E1-B6B7F833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0F58-6C31-9843-AF93-94DD4D472A1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2F428-A653-D3BB-36CC-5F6DED8E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2D82E-A5EC-2280-3448-406A2B27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74FB-3CED-CF47-B8F5-C5D2B16E3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7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A8D6E-6649-9A48-B49F-8CB89165B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86C46-050B-51B9-B762-95711097D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0B75C-F17E-2B00-8EB2-E79D4F861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1722F5-F220-FAAB-D797-4147413ED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5299C7-84DA-F8BE-C294-407B959EC2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256816-D320-1C69-20E6-72AEC247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0F58-6C31-9843-AF93-94DD4D472A1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6E92B-15CF-C332-E61A-38C58D9A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FC7E70-CEB1-324A-D80F-F6C8B314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74FB-3CED-CF47-B8F5-C5D2B16E3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9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F5239-66B1-176C-A60E-8F95A8AD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FAF31B-1B4E-E440-9C87-7B8384741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0F58-6C31-9843-AF93-94DD4D472A1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AB5B0-2EC2-0213-0EFC-683616161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AA78D8-4E08-45AB-0323-78DC7131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74FB-3CED-CF47-B8F5-C5D2B16E3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2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009647-00D4-FC4E-4F28-19461E9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0F58-6C31-9843-AF93-94DD4D472A1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FED5BF-1836-855A-733C-B8D7164F6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79E32-7821-A0BD-6859-E363272C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74FB-3CED-CF47-B8F5-C5D2B16E3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2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0AC3E-AD8F-F11A-2294-25BF9A53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6F834-363E-35DF-B233-AA4F21D3C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ADE18-3A59-18F1-6622-8EDE2C544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26F76-F840-6146-D702-E2F7A98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0F58-6C31-9843-AF93-94DD4D472A1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BD40B-9E5C-1760-245B-4EFA22B5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79A91-2F44-BB63-01B6-54C48AB4E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74FB-3CED-CF47-B8F5-C5D2B16E3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70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7461-DEF3-0BD2-8118-0B813FC8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918C8D-41B9-57A2-E63B-78B2DEBBC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7850D-03C2-3720-B085-B3C5CEE91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98108-F2D1-CCEC-FE85-97A82F881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0F58-6C31-9843-AF93-94DD4D472A1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EEC8B-815F-72CF-56E8-8EAB8636E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76908-82A0-5071-FBC2-304BA430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74FB-3CED-CF47-B8F5-C5D2B16E3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6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F3956F-FEE4-8374-A0D9-BDAB911A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F2E95-4AA3-C881-0589-60C97FF22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85B98-6236-A9C6-2672-17D0C482F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50F58-6C31-9843-AF93-94DD4D472A1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D2826-16BB-7311-3B9E-062E1881A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A1B99-6712-8EC4-ACF3-730ECF13E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774FB-3CED-CF47-B8F5-C5D2B16E3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5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jpeg"/><Relationship Id="rId7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19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5.emf"/><Relationship Id="rId7" Type="http://schemas.openxmlformats.org/officeDocument/2006/relationships/image" Target="../media/image9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0.emf"/><Relationship Id="rId10" Type="http://schemas.openxmlformats.org/officeDocument/2006/relationships/image" Target="../media/image19.jpeg"/><Relationship Id="rId4" Type="http://schemas.openxmlformats.org/officeDocument/2006/relationships/image" Target="../media/image46.emf"/><Relationship Id="rId9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jpeg"/><Relationship Id="rId7" Type="http://schemas.openxmlformats.org/officeDocument/2006/relationships/image" Target="../media/image15.jpeg"/><Relationship Id="rId12" Type="http://schemas.openxmlformats.org/officeDocument/2006/relationships/image" Target="../media/image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53.png"/><Relationship Id="rId5" Type="http://schemas.openxmlformats.org/officeDocument/2006/relationships/image" Target="../media/image13.jpeg"/><Relationship Id="rId10" Type="http://schemas.openxmlformats.org/officeDocument/2006/relationships/image" Target="../media/image19.jpeg"/><Relationship Id="rId4" Type="http://schemas.openxmlformats.org/officeDocument/2006/relationships/image" Target="../media/image12.jpeg"/><Relationship Id="rId9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jpeg"/><Relationship Id="rId7" Type="http://schemas.openxmlformats.org/officeDocument/2006/relationships/image" Target="../media/image15.jpeg"/><Relationship Id="rId12" Type="http://schemas.openxmlformats.org/officeDocument/2006/relationships/image" Target="../media/image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53.png"/><Relationship Id="rId5" Type="http://schemas.openxmlformats.org/officeDocument/2006/relationships/image" Target="../media/image13.jpeg"/><Relationship Id="rId10" Type="http://schemas.openxmlformats.org/officeDocument/2006/relationships/image" Target="../media/image19.jpeg"/><Relationship Id="rId4" Type="http://schemas.openxmlformats.org/officeDocument/2006/relationships/image" Target="../media/image12.jpeg"/><Relationship Id="rId9" Type="http://schemas.openxmlformats.org/officeDocument/2006/relationships/image" Target="../media/image1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ig Data Technology: big data empowers the right decisions - IRI">
            <a:extLst>
              <a:ext uri="{FF2B5EF4-FFF2-40B4-BE49-F238E27FC236}">
                <a16:creationId xmlns:a16="http://schemas.microsoft.com/office/drawing/2014/main" id="{82FAF053-4E42-526E-9D09-67456724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449B68-C0B2-637C-0A62-D5848D4B5219}"/>
              </a:ext>
            </a:extLst>
          </p:cNvPr>
          <p:cNvSpPr txBox="1"/>
          <p:nvPr/>
        </p:nvSpPr>
        <p:spPr>
          <a:xfrm>
            <a:off x="233149" y="153816"/>
            <a:ext cx="11958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PLS 206 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Lato Extended"/>
              </a:rPr>
              <a:t>Applied Multivariate Modeling in Agricultural and Environmental Sciences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F8D41-B4EB-4885-0F95-47930F7D8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51" t="25300" r="57843" b="54773"/>
          <a:stretch/>
        </p:blipFill>
        <p:spPr>
          <a:xfrm>
            <a:off x="2206914" y="2290237"/>
            <a:ext cx="7340042" cy="4413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823B95-7CFB-511C-0E7C-B6CBFD8C5916}"/>
              </a:ext>
            </a:extLst>
          </p:cNvPr>
          <p:cNvSpPr txBox="1"/>
          <p:nvPr/>
        </p:nvSpPr>
        <p:spPr>
          <a:xfrm>
            <a:off x="2479857" y="1393676"/>
            <a:ext cx="628768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Structural Equation Modeling (SEM)</a:t>
            </a:r>
          </a:p>
        </p:txBody>
      </p:sp>
    </p:spTree>
    <p:extLst>
      <p:ext uri="{BB962C8B-B14F-4D97-AF65-F5344CB8AC3E}">
        <p14:creationId xmlns:p14="http://schemas.microsoft.com/office/powerpoint/2010/main" val="1257808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Facts About Wildfire - World Forestry Center">
            <a:extLst>
              <a:ext uri="{FF2B5EF4-FFF2-40B4-BE49-F238E27FC236}">
                <a16:creationId xmlns:a16="http://schemas.microsoft.com/office/drawing/2014/main" id="{40E4073C-D234-4304-B678-D7EE21E5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84" y="299202"/>
            <a:ext cx="3285729" cy="25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ost-bushfire recovery in Australia | New plant growth five … | Flickr">
            <a:extLst>
              <a:ext uri="{FF2B5EF4-FFF2-40B4-BE49-F238E27FC236}">
                <a16:creationId xmlns:a16="http://schemas.microsoft.com/office/drawing/2014/main" id="{2BE8A3B0-0134-73D1-1E3E-E68A7D5D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27" y="239617"/>
            <a:ext cx="3898901" cy="260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parta Mountain WMA">
            <a:extLst>
              <a:ext uri="{FF2B5EF4-FFF2-40B4-BE49-F238E27FC236}">
                <a16:creationId xmlns:a16="http://schemas.microsoft.com/office/drawing/2014/main" id="{F22A88CD-7E57-0335-D1A6-E36FEDA41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7" t="17900" r="11472"/>
          <a:stretch/>
        </p:blipFill>
        <p:spPr bwMode="auto">
          <a:xfrm>
            <a:off x="107576" y="558054"/>
            <a:ext cx="3501092" cy="22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A54E92-FDB9-0FC5-F7D1-82E99862DA5C}"/>
              </a:ext>
            </a:extLst>
          </p:cNvPr>
          <p:cNvSpPr txBox="1"/>
          <p:nvPr/>
        </p:nvSpPr>
        <p:spPr>
          <a:xfrm>
            <a:off x="1317910" y="2655422"/>
            <a:ext cx="829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711BB-32D6-70B3-310C-16746925F7A3}"/>
              </a:ext>
            </a:extLst>
          </p:cNvPr>
          <p:cNvSpPr txBox="1"/>
          <p:nvPr/>
        </p:nvSpPr>
        <p:spPr>
          <a:xfrm>
            <a:off x="3774650" y="2844225"/>
            <a:ext cx="3755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Fire severity (</a:t>
            </a:r>
            <a:r>
              <a:rPr lang="en-US" sz="3200" b="1" dirty="0" err="1"/>
              <a:t>firesev</a:t>
            </a:r>
            <a:r>
              <a:rPr lang="en-US" sz="3200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2AF5F-99AA-98E6-A0D5-FDCE854B38C6}"/>
              </a:ext>
            </a:extLst>
          </p:cNvPr>
          <p:cNvSpPr txBox="1"/>
          <p:nvPr/>
        </p:nvSpPr>
        <p:spPr>
          <a:xfrm>
            <a:off x="9391859" y="2947809"/>
            <a:ext cx="1165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Cover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E45771-1788-73FF-55F4-27223D4A0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926" y="4017913"/>
            <a:ext cx="6388100" cy="2197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723F05-AC53-51C7-2F70-42F9E05091C9}"/>
              </a:ext>
            </a:extLst>
          </p:cNvPr>
          <p:cNvSpPr txBox="1"/>
          <p:nvPr/>
        </p:nvSpPr>
        <p:spPr>
          <a:xfrm>
            <a:off x="1918788" y="6403312"/>
            <a:ext cx="863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 has a direct effect on cover response and has indirect effect by influence fire severity?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DAA92D-7694-5900-30E8-51E55F862E75}"/>
              </a:ext>
            </a:extLst>
          </p:cNvPr>
          <p:cNvCxnSpPr>
            <a:cxnSpLocks/>
          </p:cNvCxnSpPr>
          <p:nvPr/>
        </p:nvCxnSpPr>
        <p:spPr>
          <a:xfrm>
            <a:off x="4188178" y="4470400"/>
            <a:ext cx="3623733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97BFDEE-4EAE-3420-C737-C73E50A6D793}"/>
              </a:ext>
            </a:extLst>
          </p:cNvPr>
          <p:cNvCxnSpPr>
            <a:cxnSpLocks/>
          </p:cNvCxnSpPr>
          <p:nvPr/>
        </p:nvCxnSpPr>
        <p:spPr>
          <a:xfrm>
            <a:off x="3493911" y="4939771"/>
            <a:ext cx="1811867" cy="80830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E83C8D-7FCA-0DA2-69ED-4E6424F48AD5}"/>
              </a:ext>
            </a:extLst>
          </p:cNvPr>
          <p:cNvCxnSpPr>
            <a:cxnSpLocks/>
          </p:cNvCxnSpPr>
          <p:nvPr/>
        </p:nvCxnSpPr>
        <p:spPr>
          <a:xfrm flipV="1">
            <a:off x="6626578" y="4939771"/>
            <a:ext cx="1840089" cy="80830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6E165CB-A319-2702-827C-4F63F1DEE230}"/>
              </a:ext>
            </a:extLst>
          </p:cNvPr>
          <p:cNvSpPr txBox="1"/>
          <p:nvPr/>
        </p:nvSpPr>
        <p:spPr>
          <a:xfrm>
            <a:off x="94593" y="5122352"/>
            <a:ext cx="349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Structural equation model (SEM)!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7386BF-7950-B08A-C7DC-A89C134B9647}"/>
              </a:ext>
            </a:extLst>
          </p:cNvPr>
          <p:cNvSpPr txBox="1"/>
          <p:nvPr/>
        </p:nvSpPr>
        <p:spPr>
          <a:xfrm>
            <a:off x="107576" y="5470266"/>
            <a:ext cx="341632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ndale Mono" panose="020B0509000000000004" pitchFamily="49" charset="0"/>
              </a:rPr>
              <a:t>firesev</a:t>
            </a:r>
            <a:r>
              <a:rPr lang="en-US" sz="2000" b="1" dirty="0">
                <a:latin typeface="Andale Mono" panose="020B0509000000000004" pitchFamily="49" charset="0"/>
              </a:rPr>
              <a:t> ~ age</a:t>
            </a:r>
          </a:p>
          <a:p>
            <a:r>
              <a:rPr lang="en-US" sz="2000" b="1" dirty="0">
                <a:latin typeface="Andale Mono" panose="020B0509000000000004" pitchFamily="49" charset="0"/>
              </a:rPr>
              <a:t>cover ~ </a:t>
            </a:r>
            <a:r>
              <a:rPr lang="en-US" sz="2000" b="1" dirty="0" err="1">
                <a:latin typeface="Andale Mono" panose="020B0509000000000004" pitchFamily="49" charset="0"/>
              </a:rPr>
              <a:t>firesev</a:t>
            </a:r>
            <a:r>
              <a:rPr lang="en-US" sz="2000" b="1" dirty="0">
                <a:latin typeface="Andale Mono" panose="020B0509000000000004" pitchFamily="49" charset="0"/>
              </a:rPr>
              <a:t> + age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1A33D5-3759-566A-8038-40ADF3E240B1}"/>
              </a:ext>
            </a:extLst>
          </p:cNvPr>
          <p:cNvSpPr txBox="1"/>
          <p:nvPr/>
        </p:nvSpPr>
        <p:spPr>
          <a:xfrm>
            <a:off x="177824" y="3735422"/>
            <a:ext cx="2043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How can we represent this in a single model?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558B82-63E9-E4EC-8093-D2AAD99DCBEA}"/>
              </a:ext>
            </a:extLst>
          </p:cNvPr>
          <p:cNvSpPr txBox="1"/>
          <p:nvPr/>
        </p:nvSpPr>
        <p:spPr>
          <a:xfrm>
            <a:off x="7065193" y="4820703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988C58-A49F-7671-4681-9B304354035D}"/>
              </a:ext>
            </a:extLst>
          </p:cNvPr>
          <p:cNvSpPr txBox="1"/>
          <p:nvPr/>
        </p:nvSpPr>
        <p:spPr>
          <a:xfrm>
            <a:off x="4399844" y="478065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𝛾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94C921-7222-390B-569A-AF9A3596C251}"/>
              </a:ext>
            </a:extLst>
          </p:cNvPr>
          <p:cNvSpPr txBox="1"/>
          <p:nvPr/>
        </p:nvSpPr>
        <p:spPr>
          <a:xfrm>
            <a:off x="5813134" y="3853031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𝛾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D1C68E-8750-DF5F-6795-40D4A16DECB4}"/>
              </a:ext>
            </a:extLst>
          </p:cNvPr>
          <p:cNvSpPr txBox="1"/>
          <p:nvPr/>
        </p:nvSpPr>
        <p:spPr>
          <a:xfrm>
            <a:off x="9782679" y="3957632"/>
            <a:ext cx="1859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ε</a:t>
            </a:r>
            <a:r>
              <a:rPr lang="en-US" sz="2800" baseline="-25000" dirty="0"/>
              <a:t>(residual error) </a:t>
            </a:r>
            <a:endParaRPr lang="en-US" sz="28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C88B7E0-F4D7-9C51-10A8-F10EC1C45466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9242696" y="4219242"/>
            <a:ext cx="539983" cy="206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F9D8175-A17E-2B07-6319-F394DC7E08FE}"/>
              </a:ext>
            </a:extLst>
          </p:cNvPr>
          <p:cNvSpPr txBox="1"/>
          <p:nvPr/>
        </p:nvSpPr>
        <p:spPr>
          <a:xfrm>
            <a:off x="7346902" y="5807146"/>
            <a:ext cx="1859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ε</a:t>
            </a:r>
            <a:r>
              <a:rPr lang="en-US" sz="2800" baseline="-25000" dirty="0"/>
              <a:t>(residual error) </a:t>
            </a:r>
            <a:endParaRPr lang="en-US" sz="280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7AE8A09-6EEA-070A-DC46-D1C412599D9C}"/>
              </a:ext>
            </a:extLst>
          </p:cNvPr>
          <p:cNvCxnSpPr>
            <a:cxnSpLocks/>
          </p:cNvCxnSpPr>
          <p:nvPr/>
        </p:nvCxnSpPr>
        <p:spPr>
          <a:xfrm flipH="1">
            <a:off x="6769816" y="6068756"/>
            <a:ext cx="539983" cy="42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3F9ADE6-FE1E-0FB1-A6C0-5564F3B04A64}"/>
              </a:ext>
            </a:extLst>
          </p:cNvPr>
          <p:cNvCxnSpPr>
            <a:stCxn id="34" idx="2"/>
          </p:cNvCxnSpPr>
          <p:nvPr/>
        </p:nvCxnSpPr>
        <p:spPr>
          <a:xfrm flipH="1">
            <a:off x="1135117" y="4658752"/>
            <a:ext cx="64352" cy="4387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761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artina alterniflora | Photo taken by US Department of Agri… | Flickr">
            <a:extLst>
              <a:ext uri="{FF2B5EF4-FFF2-40B4-BE49-F238E27FC236}">
                <a16:creationId xmlns:a16="http://schemas.microsoft.com/office/drawing/2014/main" id="{D027463A-D3F4-467D-A40F-4FA5EBC34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2284" cy="783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158E10-060C-6871-EFA3-0C26BF96D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156" y="2491067"/>
            <a:ext cx="7953688" cy="3873549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69053DD-CC38-9330-3B6E-908C4C73D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936" y="775633"/>
            <a:ext cx="4533900" cy="93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42F09-C53B-5964-CEE2-862A0051CA9B}"/>
              </a:ext>
            </a:extLst>
          </p:cNvPr>
          <p:cNvSpPr txBox="1"/>
          <p:nvPr/>
        </p:nvSpPr>
        <p:spPr>
          <a:xfrm>
            <a:off x="2612994" y="3105834"/>
            <a:ext cx="3037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Latent variable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56AD73-5366-FC1B-A960-BEBB6D34C21C}"/>
              </a:ext>
            </a:extLst>
          </p:cNvPr>
          <p:cNvSpPr/>
          <p:nvPr/>
        </p:nvSpPr>
        <p:spPr>
          <a:xfrm>
            <a:off x="2119156" y="3800406"/>
            <a:ext cx="3662793" cy="1133051"/>
          </a:xfrm>
          <a:prstGeom prst="ellipse">
            <a:avLst/>
          </a:prstGeom>
          <a:solidFill>
            <a:schemeClr val="accent2">
              <a:alpha val="3382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36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partina alterniflora | Photo taken by US Department of Agri… | Flickr">
            <a:extLst>
              <a:ext uri="{FF2B5EF4-FFF2-40B4-BE49-F238E27FC236}">
                <a16:creationId xmlns:a16="http://schemas.microsoft.com/office/drawing/2014/main" id="{B2CC9757-45A5-3DCA-59A6-8571A0A82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625" y="1813302"/>
            <a:ext cx="5824275" cy="374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23AFFE-4C97-76DE-32E9-B6859B2E2D58}"/>
              </a:ext>
            </a:extLst>
          </p:cNvPr>
          <p:cNvSpPr txBox="1"/>
          <p:nvPr/>
        </p:nvSpPr>
        <p:spPr>
          <a:xfrm>
            <a:off x="113654" y="172904"/>
            <a:ext cx="11964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Does genetic distance (genetic difference between introduced plants and local populations) affect performance in ecological restoration?</a:t>
            </a:r>
          </a:p>
        </p:txBody>
      </p:sp>
      <p:pic>
        <p:nvPicPr>
          <p:cNvPr id="7170" name="Picture 2" descr="Sporobolus alterniflorus - Wikipedia">
            <a:extLst>
              <a:ext uri="{FF2B5EF4-FFF2-40B4-BE49-F238E27FC236}">
                <a16:creationId xmlns:a16="http://schemas.microsoft.com/office/drawing/2014/main" id="{394A7AF6-69F4-2E8F-9807-6DC25840A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31" y="1982718"/>
            <a:ext cx="1674925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partina alterniflora (Smooth Cordgrass)">
            <a:extLst>
              <a:ext uri="{FF2B5EF4-FFF2-40B4-BE49-F238E27FC236}">
                <a16:creationId xmlns:a16="http://schemas.microsoft.com/office/drawing/2014/main" id="{0C230B0F-FFE1-0A9E-2872-E54CBB086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0" y="2952427"/>
            <a:ext cx="2164088" cy="14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partina Marsh Grass, The Circle of Life - Eat Stay Play Beaufort">
            <a:extLst>
              <a:ext uri="{FF2B5EF4-FFF2-40B4-BE49-F238E27FC236}">
                <a16:creationId xmlns:a16="http://schemas.microsoft.com/office/drawing/2014/main" id="{3CCBB0C6-7469-C9A2-E721-71716182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36" y="3556510"/>
            <a:ext cx="2089949" cy="14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he ubiquitous SC coastal marsh grass is no longer called spartina - The  Citadel Today">
            <a:extLst>
              <a:ext uri="{FF2B5EF4-FFF2-40B4-BE49-F238E27FC236}">
                <a16:creationId xmlns:a16="http://schemas.microsoft.com/office/drawing/2014/main" id="{6A896EDB-5D26-E78E-1865-70A1832F7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701" y="2587516"/>
            <a:ext cx="2095617" cy="157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F5111FC-B255-7D71-DD1C-D19D7B345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238" y="5627558"/>
            <a:ext cx="4533900" cy="93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9702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rtina alterniflora | Photo taken by US Department of Agri… | Flickr">
            <a:extLst>
              <a:ext uri="{FF2B5EF4-FFF2-40B4-BE49-F238E27FC236}">
                <a16:creationId xmlns:a16="http://schemas.microsoft.com/office/drawing/2014/main" id="{F8137E5C-2965-2257-6CD0-364A8BD2C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6212"/>
          <a:stretch>
            <a:fillRect/>
          </a:stretch>
        </p:blipFill>
        <p:spPr bwMode="auto">
          <a:xfrm>
            <a:off x="5865628" y="243904"/>
            <a:ext cx="5824275" cy="3503834"/>
          </a:xfrm>
          <a:custGeom>
            <a:avLst/>
            <a:gdLst>
              <a:gd name="connsiteX0" fmla="*/ 3541076 w 5824275"/>
              <a:gd name="connsiteY0" fmla="*/ 11 h 3503834"/>
              <a:gd name="connsiteX1" fmla="*/ 3903396 w 5824275"/>
              <a:gd name="connsiteY1" fmla="*/ 98851 h 3503834"/>
              <a:gd name="connsiteX2" fmla="*/ 4008240 w 5824275"/>
              <a:gd name="connsiteY2" fmla="*/ 184418 h 3503834"/>
              <a:gd name="connsiteX3" fmla="*/ 4014720 w 5824275"/>
              <a:gd name="connsiteY3" fmla="*/ 189707 h 3503834"/>
              <a:gd name="connsiteX4" fmla="*/ 4776880 w 5824275"/>
              <a:gd name="connsiteY4" fmla="*/ 44509 h 3503834"/>
              <a:gd name="connsiteX5" fmla="*/ 5163376 w 5824275"/>
              <a:gd name="connsiteY5" fmla="*/ 440622 h 3503834"/>
              <a:gd name="connsiteX6" fmla="*/ 5165467 w 5824275"/>
              <a:gd name="connsiteY6" fmla="*/ 441204 h 3503834"/>
              <a:gd name="connsiteX7" fmla="*/ 5248742 w 5824275"/>
              <a:gd name="connsiteY7" fmla="*/ 464370 h 3503834"/>
              <a:gd name="connsiteX8" fmla="*/ 5659388 w 5824275"/>
              <a:gd name="connsiteY8" fmla="*/ 825060 h 3503834"/>
              <a:gd name="connsiteX9" fmla="*/ 5637187 w 5824275"/>
              <a:gd name="connsiteY9" fmla="*/ 1241927 h 3503834"/>
              <a:gd name="connsiteX10" fmla="*/ 5807878 w 5824275"/>
              <a:gd name="connsiteY10" fmla="*/ 1545477 h 3503834"/>
              <a:gd name="connsiteX11" fmla="*/ 5824275 w 5824275"/>
              <a:gd name="connsiteY11" fmla="*/ 1689443 h 3503834"/>
              <a:gd name="connsiteX12" fmla="*/ 5824275 w 5824275"/>
              <a:gd name="connsiteY12" fmla="*/ 1739013 h 3503834"/>
              <a:gd name="connsiteX13" fmla="*/ 5818988 w 5824275"/>
              <a:gd name="connsiteY13" fmla="*/ 1795758 h 3503834"/>
              <a:gd name="connsiteX14" fmla="*/ 5799366 w 5824275"/>
              <a:gd name="connsiteY14" fmla="*/ 1879307 h 3503834"/>
              <a:gd name="connsiteX15" fmla="*/ 5039643 w 5824275"/>
              <a:gd name="connsiteY15" fmla="*/ 2437238 h 3503834"/>
              <a:gd name="connsiteX16" fmla="*/ 4767675 w 5824275"/>
              <a:gd name="connsiteY16" fmla="*/ 2915313 h 3503834"/>
              <a:gd name="connsiteX17" fmla="*/ 3841712 w 5824275"/>
              <a:gd name="connsiteY17" fmla="*/ 2973198 h 3503834"/>
              <a:gd name="connsiteX18" fmla="*/ 3180000 w 5824275"/>
              <a:gd name="connsiteY18" fmla="*/ 3483215 h 3503834"/>
              <a:gd name="connsiteX19" fmla="*/ 2207062 w 5824275"/>
              <a:gd name="connsiteY19" fmla="*/ 3171903 h 3503834"/>
              <a:gd name="connsiteX20" fmla="*/ 761800 w 5824275"/>
              <a:gd name="connsiteY20" fmla="*/ 2864320 h 3503834"/>
              <a:gd name="connsiteX21" fmla="*/ 126351 w 5824275"/>
              <a:gd name="connsiteY21" fmla="*/ 2522038 h 3503834"/>
              <a:gd name="connsiteX22" fmla="*/ 262132 w 5824275"/>
              <a:gd name="connsiteY22" fmla="*/ 2060015 h 3503834"/>
              <a:gd name="connsiteX23" fmla="*/ 428 w 5824275"/>
              <a:gd name="connsiteY23" fmla="*/ 1794219 h 3503834"/>
              <a:gd name="connsiteX24" fmla="*/ 0 w 5824275"/>
              <a:gd name="connsiteY24" fmla="*/ 1792818 h 3503834"/>
              <a:gd name="connsiteX25" fmla="*/ 0 w 5824275"/>
              <a:gd name="connsiteY25" fmla="*/ 1496827 h 3503834"/>
              <a:gd name="connsiteX26" fmla="*/ 32744 w 5824275"/>
              <a:gd name="connsiteY26" fmla="*/ 1429172 h 3503834"/>
              <a:gd name="connsiteX27" fmla="*/ 499038 w 5824275"/>
              <a:gd name="connsiteY27" fmla="*/ 1164667 h 3503834"/>
              <a:gd name="connsiteX28" fmla="*/ 504047 w 5824275"/>
              <a:gd name="connsiteY28" fmla="*/ 1153560 h 3503834"/>
              <a:gd name="connsiteX29" fmla="*/ 737298 w 5824275"/>
              <a:gd name="connsiteY29" fmla="*/ 548527 h 3503834"/>
              <a:gd name="connsiteX30" fmla="*/ 1872009 w 5824275"/>
              <a:gd name="connsiteY30" fmla="*/ 410301 h 3503834"/>
              <a:gd name="connsiteX31" fmla="*/ 1872226 w 5824275"/>
              <a:gd name="connsiteY31" fmla="*/ 410046 h 3503834"/>
              <a:gd name="connsiteX32" fmla="*/ 1871332 w 5824275"/>
              <a:gd name="connsiteY32" fmla="*/ 409491 h 3503834"/>
              <a:gd name="connsiteX33" fmla="*/ 1872265 w 5824275"/>
              <a:gd name="connsiteY33" fmla="*/ 410001 h 3503834"/>
              <a:gd name="connsiteX34" fmla="*/ 1972078 w 5824275"/>
              <a:gd name="connsiteY34" fmla="*/ 292872 h 3503834"/>
              <a:gd name="connsiteX35" fmla="*/ 3016061 w 5824275"/>
              <a:gd name="connsiteY35" fmla="*/ 266806 h 3503834"/>
              <a:gd name="connsiteX36" fmla="*/ 3021164 w 5824275"/>
              <a:gd name="connsiteY36" fmla="*/ 260516 h 3503834"/>
              <a:gd name="connsiteX37" fmla="*/ 3095272 w 5824275"/>
              <a:gd name="connsiteY37" fmla="*/ 169170 h 3503834"/>
              <a:gd name="connsiteX38" fmla="*/ 3461850 w 5824275"/>
              <a:gd name="connsiteY38" fmla="*/ 4784 h 3503834"/>
              <a:gd name="connsiteX39" fmla="*/ 3541076 w 5824275"/>
              <a:gd name="connsiteY39" fmla="*/ 11 h 350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824275" h="3503834">
                <a:moveTo>
                  <a:pt x="3541076" y="11"/>
                </a:moveTo>
                <a:cubicBezTo>
                  <a:pt x="3672566" y="-684"/>
                  <a:pt x="3799972" y="34472"/>
                  <a:pt x="3903396" y="98851"/>
                </a:cubicBezTo>
                <a:lnTo>
                  <a:pt x="4008240" y="184418"/>
                </a:lnTo>
                <a:lnTo>
                  <a:pt x="4014720" y="189707"/>
                </a:lnTo>
                <a:cubicBezTo>
                  <a:pt x="4201808" y="10216"/>
                  <a:pt x="4511275" y="-48723"/>
                  <a:pt x="4776880" y="44509"/>
                </a:cubicBezTo>
                <a:cubicBezTo>
                  <a:pt x="4979266" y="115527"/>
                  <a:pt x="5124388" y="264211"/>
                  <a:pt x="5163376" y="440622"/>
                </a:cubicBezTo>
                <a:lnTo>
                  <a:pt x="5165467" y="441204"/>
                </a:lnTo>
                <a:lnTo>
                  <a:pt x="5248742" y="464370"/>
                </a:lnTo>
                <a:cubicBezTo>
                  <a:pt x="5442146" y="529430"/>
                  <a:pt x="5593055" y="660486"/>
                  <a:pt x="5659388" y="825060"/>
                </a:cubicBezTo>
                <a:cubicBezTo>
                  <a:pt x="5714486" y="961584"/>
                  <a:pt x="5706634" y="1109863"/>
                  <a:pt x="5637187" y="1241927"/>
                </a:cubicBezTo>
                <a:cubicBezTo>
                  <a:pt x="5722540" y="1332484"/>
                  <a:pt x="5780143" y="1436457"/>
                  <a:pt x="5807878" y="1545477"/>
                </a:cubicBezTo>
                <a:lnTo>
                  <a:pt x="5824275" y="1689443"/>
                </a:lnTo>
                <a:lnTo>
                  <a:pt x="5824275" y="1739013"/>
                </a:lnTo>
                <a:lnTo>
                  <a:pt x="5818988" y="1795758"/>
                </a:lnTo>
                <a:cubicBezTo>
                  <a:pt x="5814424" y="1823728"/>
                  <a:pt x="5807895" y="1851622"/>
                  <a:pt x="5799366" y="1879307"/>
                </a:cubicBezTo>
                <a:cubicBezTo>
                  <a:pt x="5708665" y="2173757"/>
                  <a:pt x="5408404" y="2394270"/>
                  <a:pt x="5039643" y="2437238"/>
                </a:cubicBezTo>
                <a:cubicBezTo>
                  <a:pt x="5037883" y="2621026"/>
                  <a:pt x="4938654" y="2795328"/>
                  <a:pt x="4767675" y="2915313"/>
                </a:cubicBezTo>
                <a:cubicBezTo>
                  <a:pt x="4507891" y="3097642"/>
                  <a:pt x="4132632" y="3121071"/>
                  <a:pt x="3841712" y="2973198"/>
                </a:cubicBezTo>
                <a:cubicBezTo>
                  <a:pt x="3747626" y="3227193"/>
                  <a:pt x="3495694" y="3421358"/>
                  <a:pt x="3180000" y="3483215"/>
                </a:cubicBezTo>
                <a:cubicBezTo>
                  <a:pt x="2807990" y="3556098"/>
                  <a:pt x="2419735" y="3431898"/>
                  <a:pt x="2207062" y="3171903"/>
                </a:cubicBezTo>
                <a:cubicBezTo>
                  <a:pt x="1705092" y="3418683"/>
                  <a:pt x="1053127" y="3279971"/>
                  <a:pt x="761800" y="2864320"/>
                </a:cubicBezTo>
                <a:cubicBezTo>
                  <a:pt x="475618" y="2891641"/>
                  <a:pt x="206899" y="2746929"/>
                  <a:pt x="126351" y="2522038"/>
                </a:cubicBezTo>
                <a:cubicBezTo>
                  <a:pt x="68005" y="2359329"/>
                  <a:pt x="119583" y="2183729"/>
                  <a:pt x="262132" y="2060015"/>
                </a:cubicBezTo>
                <a:cubicBezTo>
                  <a:pt x="135726" y="1999363"/>
                  <a:pt x="44327" y="1903877"/>
                  <a:pt x="428" y="1794219"/>
                </a:cubicBezTo>
                <a:lnTo>
                  <a:pt x="0" y="1792818"/>
                </a:lnTo>
                <a:lnTo>
                  <a:pt x="0" y="1496827"/>
                </a:lnTo>
                <a:lnTo>
                  <a:pt x="32744" y="1429172"/>
                </a:lnTo>
                <a:cubicBezTo>
                  <a:pt x="120632" y="1284662"/>
                  <a:pt x="294148" y="1181935"/>
                  <a:pt x="499038" y="1164667"/>
                </a:cubicBezTo>
                <a:cubicBezTo>
                  <a:pt x="500663" y="1160938"/>
                  <a:pt x="502422" y="1157289"/>
                  <a:pt x="504047" y="1153560"/>
                </a:cubicBezTo>
                <a:cubicBezTo>
                  <a:pt x="467360" y="933614"/>
                  <a:pt x="552917" y="711804"/>
                  <a:pt x="737298" y="548527"/>
                </a:cubicBezTo>
                <a:cubicBezTo>
                  <a:pt x="1028624" y="290641"/>
                  <a:pt x="1500947" y="233161"/>
                  <a:pt x="1872009" y="410301"/>
                </a:cubicBezTo>
                <a:lnTo>
                  <a:pt x="1872226" y="410046"/>
                </a:lnTo>
                <a:lnTo>
                  <a:pt x="1871332" y="409491"/>
                </a:lnTo>
                <a:lnTo>
                  <a:pt x="1872265" y="410001"/>
                </a:lnTo>
                <a:lnTo>
                  <a:pt x="1972078" y="292872"/>
                </a:lnTo>
                <a:cubicBezTo>
                  <a:pt x="2238269" y="49729"/>
                  <a:pt x="2714954" y="24910"/>
                  <a:pt x="3016061" y="266806"/>
                </a:cubicBezTo>
                <a:lnTo>
                  <a:pt x="3021164" y="260516"/>
                </a:lnTo>
                <a:lnTo>
                  <a:pt x="3095272" y="169170"/>
                </a:lnTo>
                <a:cubicBezTo>
                  <a:pt x="3187767" y="80743"/>
                  <a:pt x="3317574" y="21444"/>
                  <a:pt x="3461850" y="4784"/>
                </a:cubicBezTo>
                <a:cubicBezTo>
                  <a:pt x="3488316" y="1724"/>
                  <a:pt x="3514777" y="151"/>
                  <a:pt x="3541076" y="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porobolus alterniflorus - Wikipedia">
            <a:extLst>
              <a:ext uri="{FF2B5EF4-FFF2-40B4-BE49-F238E27FC236}">
                <a16:creationId xmlns:a16="http://schemas.microsoft.com/office/drawing/2014/main" id="{394A7AF6-69F4-2E8F-9807-6DC25840A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34" y="401890"/>
            <a:ext cx="1674925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partina alterniflora (Smooth Cordgrass)">
            <a:extLst>
              <a:ext uri="{FF2B5EF4-FFF2-40B4-BE49-F238E27FC236}">
                <a16:creationId xmlns:a16="http://schemas.microsoft.com/office/drawing/2014/main" id="{0C230B0F-FFE1-0A9E-2872-E54CBB086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3" y="1371599"/>
            <a:ext cx="2164088" cy="14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partina Marsh Grass, The Circle of Life - Eat Stay Play Beaufort">
            <a:extLst>
              <a:ext uri="{FF2B5EF4-FFF2-40B4-BE49-F238E27FC236}">
                <a16:creationId xmlns:a16="http://schemas.microsoft.com/office/drawing/2014/main" id="{3CCBB0C6-7469-C9A2-E721-71716182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39" y="1975682"/>
            <a:ext cx="2089949" cy="14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he ubiquitous SC coastal marsh grass is no longer called spartina - The  Citadel Today">
            <a:extLst>
              <a:ext uri="{FF2B5EF4-FFF2-40B4-BE49-F238E27FC236}">
                <a16:creationId xmlns:a16="http://schemas.microsoft.com/office/drawing/2014/main" id="{6A896EDB-5D26-E78E-1865-70A1832F7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704" y="1006688"/>
            <a:ext cx="2095617" cy="157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ED316C-EBB1-2962-FD14-AB991EF6E37C}"/>
              </a:ext>
            </a:extLst>
          </p:cNvPr>
          <p:cNvSpPr txBox="1"/>
          <p:nvPr/>
        </p:nvSpPr>
        <p:spPr>
          <a:xfrm>
            <a:off x="1188850" y="3548760"/>
            <a:ext cx="3044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Genetic diversity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52DEC-0B11-D6B8-1DB6-5AD87BDDC464}"/>
              </a:ext>
            </a:extLst>
          </p:cNvPr>
          <p:cNvSpPr txBox="1"/>
          <p:nvPr/>
        </p:nvSpPr>
        <p:spPr>
          <a:xfrm>
            <a:off x="7055234" y="3707459"/>
            <a:ext cx="2730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“Performance”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38880-65E3-193B-B3AE-C9758CF05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3069" y="4341756"/>
            <a:ext cx="7772400" cy="25162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134405-AF14-9410-E00C-1B54AB835CFE}"/>
              </a:ext>
            </a:extLst>
          </p:cNvPr>
          <p:cNvSpPr/>
          <p:nvPr/>
        </p:nvSpPr>
        <p:spPr>
          <a:xfrm>
            <a:off x="4090839" y="4484956"/>
            <a:ext cx="2679691" cy="6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8E2196-E5C4-1243-A19C-24D62164509F}"/>
              </a:ext>
            </a:extLst>
          </p:cNvPr>
          <p:cNvSpPr/>
          <p:nvPr/>
        </p:nvSpPr>
        <p:spPr>
          <a:xfrm>
            <a:off x="6839792" y="4251275"/>
            <a:ext cx="3224767" cy="2516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46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rtina alterniflora | Photo taken by US Department of Agri… | Flickr">
            <a:extLst>
              <a:ext uri="{FF2B5EF4-FFF2-40B4-BE49-F238E27FC236}">
                <a16:creationId xmlns:a16="http://schemas.microsoft.com/office/drawing/2014/main" id="{F8137E5C-2965-2257-6CD0-364A8BD2C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6212"/>
          <a:stretch>
            <a:fillRect/>
          </a:stretch>
        </p:blipFill>
        <p:spPr bwMode="auto">
          <a:xfrm>
            <a:off x="5865628" y="243904"/>
            <a:ext cx="5824275" cy="3503834"/>
          </a:xfrm>
          <a:custGeom>
            <a:avLst/>
            <a:gdLst>
              <a:gd name="connsiteX0" fmla="*/ 3541076 w 5824275"/>
              <a:gd name="connsiteY0" fmla="*/ 11 h 3503834"/>
              <a:gd name="connsiteX1" fmla="*/ 3903396 w 5824275"/>
              <a:gd name="connsiteY1" fmla="*/ 98851 h 3503834"/>
              <a:gd name="connsiteX2" fmla="*/ 4008240 w 5824275"/>
              <a:gd name="connsiteY2" fmla="*/ 184418 h 3503834"/>
              <a:gd name="connsiteX3" fmla="*/ 4014720 w 5824275"/>
              <a:gd name="connsiteY3" fmla="*/ 189707 h 3503834"/>
              <a:gd name="connsiteX4" fmla="*/ 4776880 w 5824275"/>
              <a:gd name="connsiteY4" fmla="*/ 44509 h 3503834"/>
              <a:gd name="connsiteX5" fmla="*/ 5163376 w 5824275"/>
              <a:gd name="connsiteY5" fmla="*/ 440622 h 3503834"/>
              <a:gd name="connsiteX6" fmla="*/ 5165467 w 5824275"/>
              <a:gd name="connsiteY6" fmla="*/ 441204 h 3503834"/>
              <a:gd name="connsiteX7" fmla="*/ 5248742 w 5824275"/>
              <a:gd name="connsiteY7" fmla="*/ 464370 h 3503834"/>
              <a:gd name="connsiteX8" fmla="*/ 5659388 w 5824275"/>
              <a:gd name="connsiteY8" fmla="*/ 825060 h 3503834"/>
              <a:gd name="connsiteX9" fmla="*/ 5637187 w 5824275"/>
              <a:gd name="connsiteY9" fmla="*/ 1241927 h 3503834"/>
              <a:gd name="connsiteX10" fmla="*/ 5807878 w 5824275"/>
              <a:gd name="connsiteY10" fmla="*/ 1545477 h 3503834"/>
              <a:gd name="connsiteX11" fmla="*/ 5824275 w 5824275"/>
              <a:gd name="connsiteY11" fmla="*/ 1689443 h 3503834"/>
              <a:gd name="connsiteX12" fmla="*/ 5824275 w 5824275"/>
              <a:gd name="connsiteY12" fmla="*/ 1739013 h 3503834"/>
              <a:gd name="connsiteX13" fmla="*/ 5818988 w 5824275"/>
              <a:gd name="connsiteY13" fmla="*/ 1795758 h 3503834"/>
              <a:gd name="connsiteX14" fmla="*/ 5799366 w 5824275"/>
              <a:gd name="connsiteY14" fmla="*/ 1879307 h 3503834"/>
              <a:gd name="connsiteX15" fmla="*/ 5039643 w 5824275"/>
              <a:gd name="connsiteY15" fmla="*/ 2437238 h 3503834"/>
              <a:gd name="connsiteX16" fmla="*/ 4767675 w 5824275"/>
              <a:gd name="connsiteY16" fmla="*/ 2915313 h 3503834"/>
              <a:gd name="connsiteX17" fmla="*/ 3841712 w 5824275"/>
              <a:gd name="connsiteY17" fmla="*/ 2973198 h 3503834"/>
              <a:gd name="connsiteX18" fmla="*/ 3180000 w 5824275"/>
              <a:gd name="connsiteY18" fmla="*/ 3483215 h 3503834"/>
              <a:gd name="connsiteX19" fmla="*/ 2207062 w 5824275"/>
              <a:gd name="connsiteY19" fmla="*/ 3171903 h 3503834"/>
              <a:gd name="connsiteX20" fmla="*/ 761800 w 5824275"/>
              <a:gd name="connsiteY20" fmla="*/ 2864320 h 3503834"/>
              <a:gd name="connsiteX21" fmla="*/ 126351 w 5824275"/>
              <a:gd name="connsiteY21" fmla="*/ 2522038 h 3503834"/>
              <a:gd name="connsiteX22" fmla="*/ 262132 w 5824275"/>
              <a:gd name="connsiteY22" fmla="*/ 2060015 h 3503834"/>
              <a:gd name="connsiteX23" fmla="*/ 428 w 5824275"/>
              <a:gd name="connsiteY23" fmla="*/ 1794219 h 3503834"/>
              <a:gd name="connsiteX24" fmla="*/ 0 w 5824275"/>
              <a:gd name="connsiteY24" fmla="*/ 1792818 h 3503834"/>
              <a:gd name="connsiteX25" fmla="*/ 0 w 5824275"/>
              <a:gd name="connsiteY25" fmla="*/ 1496827 h 3503834"/>
              <a:gd name="connsiteX26" fmla="*/ 32744 w 5824275"/>
              <a:gd name="connsiteY26" fmla="*/ 1429172 h 3503834"/>
              <a:gd name="connsiteX27" fmla="*/ 499038 w 5824275"/>
              <a:gd name="connsiteY27" fmla="*/ 1164667 h 3503834"/>
              <a:gd name="connsiteX28" fmla="*/ 504047 w 5824275"/>
              <a:gd name="connsiteY28" fmla="*/ 1153560 h 3503834"/>
              <a:gd name="connsiteX29" fmla="*/ 737298 w 5824275"/>
              <a:gd name="connsiteY29" fmla="*/ 548527 h 3503834"/>
              <a:gd name="connsiteX30" fmla="*/ 1872009 w 5824275"/>
              <a:gd name="connsiteY30" fmla="*/ 410301 h 3503834"/>
              <a:gd name="connsiteX31" fmla="*/ 1872226 w 5824275"/>
              <a:gd name="connsiteY31" fmla="*/ 410046 h 3503834"/>
              <a:gd name="connsiteX32" fmla="*/ 1871332 w 5824275"/>
              <a:gd name="connsiteY32" fmla="*/ 409491 h 3503834"/>
              <a:gd name="connsiteX33" fmla="*/ 1872265 w 5824275"/>
              <a:gd name="connsiteY33" fmla="*/ 410001 h 3503834"/>
              <a:gd name="connsiteX34" fmla="*/ 1972078 w 5824275"/>
              <a:gd name="connsiteY34" fmla="*/ 292872 h 3503834"/>
              <a:gd name="connsiteX35" fmla="*/ 3016061 w 5824275"/>
              <a:gd name="connsiteY35" fmla="*/ 266806 h 3503834"/>
              <a:gd name="connsiteX36" fmla="*/ 3021164 w 5824275"/>
              <a:gd name="connsiteY36" fmla="*/ 260516 h 3503834"/>
              <a:gd name="connsiteX37" fmla="*/ 3095272 w 5824275"/>
              <a:gd name="connsiteY37" fmla="*/ 169170 h 3503834"/>
              <a:gd name="connsiteX38" fmla="*/ 3461850 w 5824275"/>
              <a:gd name="connsiteY38" fmla="*/ 4784 h 3503834"/>
              <a:gd name="connsiteX39" fmla="*/ 3541076 w 5824275"/>
              <a:gd name="connsiteY39" fmla="*/ 11 h 350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824275" h="3503834">
                <a:moveTo>
                  <a:pt x="3541076" y="11"/>
                </a:moveTo>
                <a:cubicBezTo>
                  <a:pt x="3672566" y="-684"/>
                  <a:pt x="3799972" y="34472"/>
                  <a:pt x="3903396" y="98851"/>
                </a:cubicBezTo>
                <a:lnTo>
                  <a:pt x="4008240" y="184418"/>
                </a:lnTo>
                <a:lnTo>
                  <a:pt x="4014720" y="189707"/>
                </a:lnTo>
                <a:cubicBezTo>
                  <a:pt x="4201808" y="10216"/>
                  <a:pt x="4511275" y="-48723"/>
                  <a:pt x="4776880" y="44509"/>
                </a:cubicBezTo>
                <a:cubicBezTo>
                  <a:pt x="4979266" y="115527"/>
                  <a:pt x="5124388" y="264211"/>
                  <a:pt x="5163376" y="440622"/>
                </a:cubicBezTo>
                <a:lnTo>
                  <a:pt x="5165467" y="441204"/>
                </a:lnTo>
                <a:lnTo>
                  <a:pt x="5248742" y="464370"/>
                </a:lnTo>
                <a:cubicBezTo>
                  <a:pt x="5442146" y="529430"/>
                  <a:pt x="5593055" y="660486"/>
                  <a:pt x="5659388" y="825060"/>
                </a:cubicBezTo>
                <a:cubicBezTo>
                  <a:pt x="5714486" y="961584"/>
                  <a:pt x="5706634" y="1109863"/>
                  <a:pt x="5637187" y="1241927"/>
                </a:cubicBezTo>
                <a:cubicBezTo>
                  <a:pt x="5722540" y="1332484"/>
                  <a:pt x="5780143" y="1436457"/>
                  <a:pt x="5807878" y="1545477"/>
                </a:cubicBezTo>
                <a:lnTo>
                  <a:pt x="5824275" y="1689443"/>
                </a:lnTo>
                <a:lnTo>
                  <a:pt x="5824275" y="1739013"/>
                </a:lnTo>
                <a:lnTo>
                  <a:pt x="5818988" y="1795758"/>
                </a:lnTo>
                <a:cubicBezTo>
                  <a:pt x="5814424" y="1823728"/>
                  <a:pt x="5807895" y="1851622"/>
                  <a:pt x="5799366" y="1879307"/>
                </a:cubicBezTo>
                <a:cubicBezTo>
                  <a:pt x="5708665" y="2173757"/>
                  <a:pt x="5408404" y="2394270"/>
                  <a:pt x="5039643" y="2437238"/>
                </a:cubicBezTo>
                <a:cubicBezTo>
                  <a:pt x="5037883" y="2621026"/>
                  <a:pt x="4938654" y="2795328"/>
                  <a:pt x="4767675" y="2915313"/>
                </a:cubicBezTo>
                <a:cubicBezTo>
                  <a:pt x="4507891" y="3097642"/>
                  <a:pt x="4132632" y="3121071"/>
                  <a:pt x="3841712" y="2973198"/>
                </a:cubicBezTo>
                <a:cubicBezTo>
                  <a:pt x="3747626" y="3227193"/>
                  <a:pt x="3495694" y="3421358"/>
                  <a:pt x="3180000" y="3483215"/>
                </a:cubicBezTo>
                <a:cubicBezTo>
                  <a:pt x="2807990" y="3556098"/>
                  <a:pt x="2419735" y="3431898"/>
                  <a:pt x="2207062" y="3171903"/>
                </a:cubicBezTo>
                <a:cubicBezTo>
                  <a:pt x="1705092" y="3418683"/>
                  <a:pt x="1053127" y="3279971"/>
                  <a:pt x="761800" y="2864320"/>
                </a:cubicBezTo>
                <a:cubicBezTo>
                  <a:pt x="475618" y="2891641"/>
                  <a:pt x="206899" y="2746929"/>
                  <a:pt x="126351" y="2522038"/>
                </a:cubicBezTo>
                <a:cubicBezTo>
                  <a:pt x="68005" y="2359329"/>
                  <a:pt x="119583" y="2183729"/>
                  <a:pt x="262132" y="2060015"/>
                </a:cubicBezTo>
                <a:cubicBezTo>
                  <a:pt x="135726" y="1999363"/>
                  <a:pt x="44327" y="1903877"/>
                  <a:pt x="428" y="1794219"/>
                </a:cubicBezTo>
                <a:lnTo>
                  <a:pt x="0" y="1792818"/>
                </a:lnTo>
                <a:lnTo>
                  <a:pt x="0" y="1496827"/>
                </a:lnTo>
                <a:lnTo>
                  <a:pt x="32744" y="1429172"/>
                </a:lnTo>
                <a:cubicBezTo>
                  <a:pt x="120632" y="1284662"/>
                  <a:pt x="294148" y="1181935"/>
                  <a:pt x="499038" y="1164667"/>
                </a:cubicBezTo>
                <a:cubicBezTo>
                  <a:pt x="500663" y="1160938"/>
                  <a:pt x="502422" y="1157289"/>
                  <a:pt x="504047" y="1153560"/>
                </a:cubicBezTo>
                <a:cubicBezTo>
                  <a:pt x="467360" y="933614"/>
                  <a:pt x="552917" y="711804"/>
                  <a:pt x="737298" y="548527"/>
                </a:cubicBezTo>
                <a:cubicBezTo>
                  <a:pt x="1028624" y="290641"/>
                  <a:pt x="1500947" y="233161"/>
                  <a:pt x="1872009" y="410301"/>
                </a:cubicBezTo>
                <a:lnTo>
                  <a:pt x="1872226" y="410046"/>
                </a:lnTo>
                <a:lnTo>
                  <a:pt x="1871332" y="409491"/>
                </a:lnTo>
                <a:lnTo>
                  <a:pt x="1872265" y="410001"/>
                </a:lnTo>
                <a:lnTo>
                  <a:pt x="1972078" y="292872"/>
                </a:lnTo>
                <a:cubicBezTo>
                  <a:pt x="2238269" y="49729"/>
                  <a:pt x="2714954" y="24910"/>
                  <a:pt x="3016061" y="266806"/>
                </a:cubicBezTo>
                <a:lnTo>
                  <a:pt x="3021164" y="260516"/>
                </a:lnTo>
                <a:lnTo>
                  <a:pt x="3095272" y="169170"/>
                </a:lnTo>
                <a:cubicBezTo>
                  <a:pt x="3187767" y="80743"/>
                  <a:pt x="3317574" y="21444"/>
                  <a:pt x="3461850" y="4784"/>
                </a:cubicBezTo>
                <a:cubicBezTo>
                  <a:pt x="3488316" y="1724"/>
                  <a:pt x="3514777" y="151"/>
                  <a:pt x="3541076" y="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porobolus alterniflorus - Wikipedia">
            <a:extLst>
              <a:ext uri="{FF2B5EF4-FFF2-40B4-BE49-F238E27FC236}">
                <a16:creationId xmlns:a16="http://schemas.microsoft.com/office/drawing/2014/main" id="{394A7AF6-69F4-2E8F-9807-6DC25840A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34" y="401890"/>
            <a:ext cx="1674925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partina alterniflora (Smooth Cordgrass)">
            <a:extLst>
              <a:ext uri="{FF2B5EF4-FFF2-40B4-BE49-F238E27FC236}">
                <a16:creationId xmlns:a16="http://schemas.microsoft.com/office/drawing/2014/main" id="{0C230B0F-FFE1-0A9E-2872-E54CBB086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3" y="1371599"/>
            <a:ext cx="2164088" cy="14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partina Marsh Grass, The Circle of Life - Eat Stay Play Beaufort">
            <a:extLst>
              <a:ext uri="{FF2B5EF4-FFF2-40B4-BE49-F238E27FC236}">
                <a16:creationId xmlns:a16="http://schemas.microsoft.com/office/drawing/2014/main" id="{3CCBB0C6-7469-C9A2-E721-71716182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39" y="1975682"/>
            <a:ext cx="2089949" cy="14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he ubiquitous SC coastal marsh grass is no longer called spartina - The  Citadel Today">
            <a:extLst>
              <a:ext uri="{FF2B5EF4-FFF2-40B4-BE49-F238E27FC236}">
                <a16:creationId xmlns:a16="http://schemas.microsoft.com/office/drawing/2014/main" id="{6A896EDB-5D26-E78E-1865-70A1832F7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704" y="1006688"/>
            <a:ext cx="2095617" cy="157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Architecture of a typical Spartina foliosa stem. Leaves display a... |  Download Scientific Diagram">
            <a:extLst>
              <a:ext uri="{FF2B5EF4-FFF2-40B4-BE49-F238E27FC236}">
                <a16:creationId xmlns:a16="http://schemas.microsoft.com/office/drawing/2014/main" id="{0BF67C9F-3D39-F06C-FDE8-7C27C01DB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530" y="747441"/>
            <a:ext cx="1357320" cy="245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ED316C-EBB1-2962-FD14-AB991EF6E37C}"/>
              </a:ext>
            </a:extLst>
          </p:cNvPr>
          <p:cNvSpPr txBox="1"/>
          <p:nvPr/>
        </p:nvSpPr>
        <p:spPr>
          <a:xfrm>
            <a:off x="1188850" y="3548760"/>
            <a:ext cx="3044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Genetic diversity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52DEC-0B11-D6B8-1DB6-5AD87BDDC464}"/>
              </a:ext>
            </a:extLst>
          </p:cNvPr>
          <p:cNvSpPr txBox="1"/>
          <p:nvPr/>
        </p:nvSpPr>
        <p:spPr>
          <a:xfrm>
            <a:off x="7055234" y="3707459"/>
            <a:ext cx="2730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“Performance”</a:t>
            </a:r>
          </a:p>
        </p:txBody>
      </p:sp>
      <p:pic>
        <p:nvPicPr>
          <p:cNvPr id="8196" name="Picture 4" descr="Barnacle colonization on Spartina alterniflora in Georgia salt marshes -  ScienceDirect">
            <a:extLst>
              <a:ext uri="{FF2B5EF4-FFF2-40B4-BE49-F238E27FC236}">
                <a16:creationId xmlns:a16="http://schemas.microsoft.com/office/drawing/2014/main" id="{BB64E48B-EE33-126B-A300-C60A6DA72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142" y="1130067"/>
            <a:ext cx="1415442" cy="146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938880-65E3-193B-B3AE-C9758CF059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510" y="4338973"/>
            <a:ext cx="7772400" cy="25162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134405-AF14-9410-E00C-1B54AB835CFE}"/>
              </a:ext>
            </a:extLst>
          </p:cNvPr>
          <p:cNvSpPr/>
          <p:nvPr/>
        </p:nvSpPr>
        <p:spPr>
          <a:xfrm>
            <a:off x="6218280" y="4482173"/>
            <a:ext cx="2679691" cy="679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8E2196-E5C4-1243-A19C-24D62164509F}"/>
              </a:ext>
            </a:extLst>
          </p:cNvPr>
          <p:cNvSpPr/>
          <p:nvPr/>
        </p:nvSpPr>
        <p:spPr>
          <a:xfrm>
            <a:off x="11147455" y="4248492"/>
            <a:ext cx="1044545" cy="2516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E6238F-C7BC-0772-8F3E-56B91D1DA59C}"/>
              </a:ext>
            </a:extLst>
          </p:cNvPr>
          <p:cNvSpPr txBox="1"/>
          <p:nvPr/>
        </p:nvSpPr>
        <p:spPr>
          <a:xfrm>
            <a:off x="4961091" y="4238060"/>
            <a:ext cx="382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”Performance” is a “latent” trait that is manifest in the measurement of lots of different traits?</a:t>
            </a:r>
          </a:p>
        </p:txBody>
      </p:sp>
      <p:pic>
        <p:nvPicPr>
          <p:cNvPr id="9218" name="Picture 2" descr="Spartina alterniflora - FNA">
            <a:extLst>
              <a:ext uri="{FF2B5EF4-FFF2-40B4-BE49-F238E27FC236}">
                <a16:creationId xmlns:a16="http://schemas.microsoft.com/office/drawing/2014/main" id="{EA931D9F-8B50-99F8-2E1C-14F3ECCE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215" y="1006689"/>
            <a:ext cx="1260983" cy="17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3E0488-3F2C-DF14-CFEA-4434DBE29EA6}"/>
              </a:ext>
            </a:extLst>
          </p:cNvPr>
          <p:cNvSpPr txBox="1"/>
          <p:nvPr/>
        </p:nvSpPr>
        <p:spPr>
          <a:xfrm>
            <a:off x="164124" y="6097102"/>
            <a:ext cx="7285066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DotumChe" panose="020B0609000101010101" pitchFamily="49" charset="-127"/>
                <a:ea typeface="DotumChe" panose="020B0609000101010101" pitchFamily="49" charset="-127"/>
              </a:rPr>
              <a:t>performance =~ stems + </a:t>
            </a:r>
            <a:r>
              <a:rPr lang="en-US" dirty="0" err="1">
                <a:latin typeface="DotumChe" panose="020B0609000101010101" pitchFamily="49" charset="-127"/>
                <a:ea typeface="DotumChe" panose="020B0609000101010101" pitchFamily="49" charset="-127"/>
              </a:rPr>
              <a:t>infls</a:t>
            </a:r>
            <a:r>
              <a:rPr lang="en-US" dirty="0">
                <a:latin typeface="DotumChe" panose="020B0609000101010101" pitchFamily="49" charset="-127"/>
                <a:ea typeface="DotumChe" panose="020B0609000101010101" pitchFamily="49" charset="-127"/>
              </a:rPr>
              <a:t> + </a:t>
            </a:r>
            <a:r>
              <a:rPr lang="en-US" dirty="0" err="1">
                <a:latin typeface="DotumChe" panose="020B0609000101010101" pitchFamily="49" charset="-127"/>
                <a:ea typeface="DotumChe" panose="020B0609000101010101" pitchFamily="49" charset="-127"/>
              </a:rPr>
              <a:t>clonediam</a:t>
            </a:r>
            <a:r>
              <a:rPr lang="en-US" dirty="0">
                <a:latin typeface="DotumChe" panose="020B0609000101010101" pitchFamily="49" charset="-127"/>
                <a:ea typeface="DotumChe" panose="020B0609000101010101" pitchFamily="49" charset="-127"/>
              </a:rPr>
              <a:t> + </a:t>
            </a:r>
            <a:r>
              <a:rPr lang="en-US" dirty="0" err="1">
                <a:latin typeface="DotumChe" panose="020B0609000101010101" pitchFamily="49" charset="-127"/>
                <a:ea typeface="DotumChe" panose="020B0609000101010101" pitchFamily="49" charset="-127"/>
              </a:rPr>
              <a:t>leafht</a:t>
            </a:r>
            <a:r>
              <a:rPr lang="en-US" dirty="0">
                <a:latin typeface="DotumChe" panose="020B0609000101010101" pitchFamily="49" charset="-127"/>
                <a:ea typeface="DotumChe" panose="020B0609000101010101" pitchFamily="49" charset="-127"/>
              </a:rPr>
              <a:t> + </a:t>
            </a:r>
            <a:r>
              <a:rPr lang="en-US" dirty="0" err="1">
                <a:latin typeface="DotumChe" panose="020B0609000101010101" pitchFamily="49" charset="-127"/>
                <a:ea typeface="DotumChe" panose="020B0609000101010101" pitchFamily="49" charset="-127"/>
              </a:rPr>
              <a:t>leafwdth</a:t>
            </a:r>
            <a:br>
              <a:rPr lang="en-US" dirty="0">
                <a:latin typeface="DotumChe" panose="020B0609000101010101" pitchFamily="49" charset="-127"/>
                <a:ea typeface="DotumChe" panose="020B0609000101010101" pitchFamily="49" charset="-127"/>
              </a:rPr>
            </a:br>
            <a:r>
              <a:rPr lang="en-US" dirty="0">
                <a:latin typeface="DotumChe" panose="020B0609000101010101" pitchFamily="49" charset="-127"/>
                <a:ea typeface="DotumChe" panose="020B0609000101010101" pitchFamily="49" charset="-127"/>
              </a:rPr>
              <a:t>performance ~ </a:t>
            </a:r>
            <a:r>
              <a:rPr lang="en-US" dirty="0" err="1">
                <a:latin typeface="DotumChe" panose="020B0609000101010101" pitchFamily="49" charset="-127"/>
                <a:ea typeface="DotumChe" panose="020B0609000101010101" pitchFamily="49" charset="-127"/>
              </a:rPr>
              <a:t>geneticdist</a:t>
            </a:r>
            <a:endParaRPr 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0271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ig Data Technology: big data empowers the right decisions - IRI">
            <a:extLst>
              <a:ext uri="{FF2B5EF4-FFF2-40B4-BE49-F238E27FC236}">
                <a16:creationId xmlns:a16="http://schemas.microsoft.com/office/drawing/2014/main" id="{82FAF053-4E42-526E-9D09-67456724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CFBF08-4711-D4FB-0F2A-F759F6C78ABA}"/>
              </a:ext>
            </a:extLst>
          </p:cNvPr>
          <p:cNvSpPr txBox="1">
            <a:spLocks/>
          </p:cNvSpPr>
          <p:nvPr/>
        </p:nvSpPr>
        <p:spPr>
          <a:xfrm>
            <a:off x="838200" y="80558"/>
            <a:ext cx="10515600" cy="26596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sz="5200" b="1" dirty="0"/>
              <a:t>Today: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Introduction to Structural Equation Modeling (SEM)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Comparison of SEM to Linear Regression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to model direct and indirect effects with SEM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Latent variables and how to model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to interpret figures like these…. </a:t>
            </a:r>
          </a:p>
        </p:txBody>
      </p:sp>
      <p:pic>
        <p:nvPicPr>
          <p:cNvPr id="11" name="Picture 2" descr="Structural equation modeling in the plant sciences: An example using yield  components in oat">
            <a:extLst>
              <a:ext uri="{FF2B5EF4-FFF2-40B4-BE49-F238E27FC236}">
                <a16:creationId xmlns:a16="http://schemas.microsoft.com/office/drawing/2014/main" id="{F957B284-9836-0373-23C3-BC639AC3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51" y="2820767"/>
            <a:ext cx="5424098" cy="40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066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5113FA-04C9-47E3-E11A-93A9EFDC7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2" t="14181" r="52513" b="51806"/>
          <a:stretch/>
        </p:blipFill>
        <p:spPr>
          <a:xfrm>
            <a:off x="565982" y="0"/>
            <a:ext cx="4889470" cy="35750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7181B7-6C70-1786-19A5-A14DDDA02DBD}"/>
              </a:ext>
            </a:extLst>
          </p:cNvPr>
          <p:cNvSpPr txBox="1"/>
          <p:nvPr/>
        </p:nvSpPr>
        <p:spPr>
          <a:xfrm>
            <a:off x="104503" y="6587835"/>
            <a:ext cx="56092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i="1" dirty="0"/>
              <a:t>“</a:t>
            </a:r>
            <a:r>
              <a:rPr lang="en-US" sz="800" b="0" i="1" cap="all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 INTRODUCTION TO STRUCTURAL EQUATION MODELING FOR ECOLOGY AND EVOLUTIONARY BIOLOGY”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3BD04A-0F0D-7C10-A63A-9506E8985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9" t="51959" r="52991" b="14450"/>
          <a:stretch/>
        </p:blipFill>
        <p:spPr>
          <a:xfrm>
            <a:off x="6096000" y="0"/>
            <a:ext cx="4372639" cy="33032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6F10D0-73AD-FA65-F653-F46F751D71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6" t="14500" r="51870" b="51184"/>
          <a:stretch/>
        </p:blipFill>
        <p:spPr>
          <a:xfrm>
            <a:off x="6478271" y="3488725"/>
            <a:ext cx="4223657" cy="3173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D8C6AF-CB65-5106-9E9D-6766C58BC3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45" t="52145" r="12695" b="14264"/>
          <a:stretch/>
        </p:blipFill>
        <p:spPr>
          <a:xfrm>
            <a:off x="722798" y="3575097"/>
            <a:ext cx="3907260" cy="29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06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1FF569-34F7-04E4-4366-93ABA85AA657}"/>
              </a:ext>
            </a:extLst>
          </p:cNvPr>
          <p:cNvSpPr txBox="1"/>
          <p:nvPr/>
        </p:nvSpPr>
        <p:spPr>
          <a:xfrm>
            <a:off x="393109" y="653155"/>
            <a:ext cx="42051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“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Structural equation modeling 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is among the fastest growing statistical techniques in the natural sciences, thanks in large part to new advances and software packages that make it broadly applicable and easy to use.”</a:t>
            </a:r>
          </a:p>
          <a:p>
            <a:endParaRPr lang="en-US" dirty="0">
              <a:solidFill>
                <a:srgbClr val="333333"/>
              </a:solidFill>
              <a:latin typeface="Helvetica Neue" panose="02000503000000020004" pitchFamily="2" charset="0"/>
            </a:endParaRPr>
          </a:p>
          <a:p>
            <a:r>
              <a:rPr lang="en-US" b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Jon </a:t>
            </a:r>
            <a:r>
              <a:rPr lang="en-US" b="0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Lefcheck</a:t>
            </a:r>
            <a:r>
              <a:rPr lang="en-US" b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en-US" b="0" i="1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Smithsonian Institution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429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62AC44EC-DF84-0CCE-7869-7032AEED3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23"/>
          <a:stretch/>
        </p:blipFill>
        <p:spPr bwMode="auto">
          <a:xfrm>
            <a:off x="5298948" y="820867"/>
            <a:ext cx="6707573" cy="566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761A34A-97FA-E2FA-2083-D1140BBB0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79" y="4559070"/>
            <a:ext cx="4620437" cy="1645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1FF569-34F7-04E4-4366-93ABA85AA657}"/>
              </a:ext>
            </a:extLst>
          </p:cNvPr>
          <p:cNvSpPr txBox="1"/>
          <p:nvPr/>
        </p:nvSpPr>
        <p:spPr>
          <a:xfrm>
            <a:off x="393109" y="653155"/>
            <a:ext cx="42051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“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Structural equation modeling 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is among the fastest growing statistical techniques in the natural sciences, thanks in large part to new advances and software packages that make it broadly applicable and easy to use.”</a:t>
            </a:r>
          </a:p>
          <a:p>
            <a:endParaRPr lang="en-US" dirty="0">
              <a:solidFill>
                <a:srgbClr val="333333"/>
              </a:solidFill>
              <a:latin typeface="Helvetica Neue" panose="02000503000000020004" pitchFamily="2" charset="0"/>
            </a:endParaRPr>
          </a:p>
          <a:p>
            <a:r>
              <a:rPr lang="en-US" b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Jon </a:t>
            </a:r>
            <a:r>
              <a:rPr lang="en-US" b="0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Lefcheck</a:t>
            </a:r>
            <a:r>
              <a:rPr lang="en-US" b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en-US" b="0" i="1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Smithsonian Institution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449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379166-00C1-B59F-A8A9-A687ED0E5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1" t="53287" r="54279" b="15393"/>
          <a:stretch/>
        </p:blipFill>
        <p:spPr>
          <a:xfrm>
            <a:off x="1730102" y="0"/>
            <a:ext cx="8438606" cy="6533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F12111-A919-7C21-6C1C-56E958257145}"/>
              </a:ext>
            </a:extLst>
          </p:cNvPr>
          <p:cNvSpPr txBox="1"/>
          <p:nvPr/>
        </p:nvSpPr>
        <p:spPr>
          <a:xfrm>
            <a:off x="104503" y="6587835"/>
            <a:ext cx="56092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i="1" dirty="0"/>
              <a:t>“</a:t>
            </a:r>
            <a:r>
              <a:rPr lang="en-US" sz="800" b="0" i="1" cap="all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 INTRODUCTION TO STRUCTURAL EQUATION MODELING FOR ECOLOGY AND EVOLUTIONARY BIOLOGY”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866886-7B13-91F9-8A35-638D94EE7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34" y="5087816"/>
            <a:ext cx="5601594" cy="6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61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Facts About Wildfire - World Forestry Center">
            <a:extLst>
              <a:ext uri="{FF2B5EF4-FFF2-40B4-BE49-F238E27FC236}">
                <a16:creationId xmlns:a16="http://schemas.microsoft.com/office/drawing/2014/main" id="{19D11098-BF91-A3A9-9304-12D421D8D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0" y="2463882"/>
            <a:ext cx="5074188" cy="3946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989AA0-2981-DCF2-5FC3-DC119A236B99}"/>
              </a:ext>
            </a:extLst>
          </p:cNvPr>
          <p:cNvSpPr txBox="1"/>
          <p:nvPr/>
        </p:nvSpPr>
        <p:spPr>
          <a:xfrm>
            <a:off x="1707777" y="625527"/>
            <a:ext cx="822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factors affect vegetation recovery to fire?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010F3-51EB-C062-B05B-34319ED2F392}"/>
              </a:ext>
            </a:extLst>
          </p:cNvPr>
          <p:cNvSpPr txBox="1"/>
          <p:nvPr/>
        </p:nvSpPr>
        <p:spPr>
          <a:xfrm>
            <a:off x="11186888" y="6580040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UC ANR</a:t>
            </a:r>
          </a:p>
        </p:txBody>
      </p:sp>
      <p:pic>
        <p:nvPicPr>
          <p:cNvPr id="2056" name="Picture 8" descr="Post-bushfire recovery in Australia | New plant growth five … | Flickr">
            <a:extLst>
              <a:ext uri="{FF2B5EF4-FFF2-40B4-BE49-F238E27FC236}">
                <a16:creationId xmlns:a16="http://schemas.microsoft.com/office/drawing/2014/main" id="{12751DF8-71ED-29F2-7267-80B145098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07" y="2531236"/>
            <a:ext cx="5816163" cy="387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29CBE86F-3615-3A03-D7FF-080AE1F1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930" y="1218910"/>
            <a:ext cx="5731816" cy="98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470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9F09E7D-FBE4-2834-54EE-D2839626C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5467" y="268303"/>
            <a:ext cx="5994400" cy="4572000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6E664B06-D37F-10EB-F3D9-CD299597B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50" y="425450"/>
            <a:ext cx="7607300" cy="34671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51AD3CA-59C7-D9A1-B1EA-C72AEF7A3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488" y="3818976"/>
            <a:ext cx="7531100" cy="266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DD91CD-BD19-29C7-3E5F-7896701E063E}"/>
              </a:ext>
            </a:extLst>
          </p:cNvPr>
          <p:cNvSpPr txBox="1"/>
          <p:nvPr/>
        </p:nvSpPr>
        <p:spPr>
          <a:xfrm>
            <a:off x="150791" y="2084138"/>
            <a:ext cx="3340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Scaled Covariance matrix (correlation matrix) in observed data: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BD1DDE48-8847-BC94-B4A9-59FA43C90AC1}"/>
              </a:ext>
            </a:extLst>
          </p:cNvPr>
          <p:cNvSpPr/>
          <p:nvPr/>
        </p:nvSpPr>
        <p:spPr>
          <a:xfrm>
            <a:off x="2802823" y="1752721"/>
            <a:ext cx="566542" cy="2043672"/>
          </a:xfrm>
          <a:prstGeom prst="lef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8CBD8D56-B6BB-DC8E-BBE0-9EC38E35D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46"/>
          <a:stretch/>
        </p:blipFill>
        <p:spPr>
          <a:xfrm>
            <a:off x="5929842" y="-3494638"/>
            <a:ext cx="7607300" cy="217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12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44DB2C8-3FC5-CB0E-C2CE-867F447FD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599"/>
            <a:ext cx="6888480" cy="5253925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1097619-78D7-C920-FDDF-25BECF65D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897" y="3061561"/>
            <a:ext cx="5581263" cy="2140961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310F17-53A6-068A-A8F0-E491ADFED677}"/>
              </a:ext>
            </a:extLst>
          </p:cNvPr>
          <p:cNvSpPr txBox="1"/>
          <p:nvPr/>
        </p:nvSpPr>
        <p:spPr>
          <a:xfrm>
            <a:off x="7672552" y="53385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/>
                <a:latin typeface=".SF NS"/>
              </a:rPr>
              <a:t>0.55 x 0.47 + .24 = 0.5</a:t>
            </a:r>
          </a:p>
        </p:txBody>
      </p:sp>
    </p:spTree>
    <p:extLst>
      <p:ext uri="{BB962C8B-B14F-4D97-AF65-F5344CB8AC3E}">
        <p14:creationId xmlns:p14="http://schemas.microsoft.com/office/powerpoint/2010/main" val="351607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AEF4B44-A3F4-38D1-6048-1F716DD70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306" y="2481129"/>
            <a:ext cx="6521726" cy="18993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51903F4-251B-79A5-E712-1FFF538BF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306" y="4656714"/>
            <a:ext cx="6521726" cy="1889929"/>
          </a:xfrm>
          <a:prstGeom prst="rect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D25089-8A4A-4F7B-2085-6B4E43547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306" y="93537"/>
            <a:ext cx="6521726" cy="211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865261-5534-C3A1-16B3-80ECCC31F7AE}"/>
              </a:ext>
            </a:extLst>
          </p:cNvPr>
          <p:cNvSpPr txBox="1"/>
          <p:nvPr/>
        </p:nvSpPr>
        <p:spPr>
          <a:xfrm>
            <a:off x="498049" y="2488339"/>
            <a:ext cx="3101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Covariance matrix in observed data: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F5977-CFEC-18B2-21FB-8351FB9311A6}"/>
              </a:ext>
            </a:extLst>
          </p:cNvPr>
          <p:cNvSpPr txBox="1"/>
          <p:nvPr/>
        </p:nvSpPr>
        <p:spPr>
          <a:xfrm>
            <a:off x="516837" y="471347"/>
            <a:ext cx="2305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How SEM “fits” the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9BA60E-EACC-E1FC-E71B-99CE1C66494E}"/>
              </a:ext>
            </a:extLst>
          </p:cNvPr>
          <p:cNvSpPr txBox="1"/>
          <p:nvPr/>
        </p:nvSpPr>
        <p:spPr>
          <a:xfrm>
            <a:off x="401529" y="5823953"/>
            <a:ext cx="3101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B0F0"/>
                </a:solidFill>
              </a:rPr>
              <a:t>Covariance matrix in implied by the model: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DE3FE2-6AD9-54D7-2828-60F87121F14B}"/>
              </a:ext>
            </a:extLst>
          </p:cNvPr>
          <p:cNvSpPr txBox="1"/>
          <p:nvPr/>
        </p:nvSpPr>
        <p:spPr>
          <a:xfrm>
            <a:off x="8488018" y="2882347"/>
            <a:ext cx="2294218" cy="3693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Diagonals are variance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81A59A-9E81-96E3-A7A2-9AE146D13739}"/>
              </a:ext>
            </a:extLst>
          </p:cNvPr>
          <p:cNvSpPr/>
          <p:nvPr/>
        </p:nvSpPr>
        <p:spPr>
          <a:xfrm>
            <a:off x="5669280" y="2779776"/>
            <a:ext cx="841248" cy="2194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AEFA6C-94E5-91C4-DF5F-FC1E25A2BDC9}"/>
              </a:ext>
            </a:extLst>
          </p:cNvPr>
          <p:cNvSpPr/>
          <p:nvPr/>
        </p:nvSpPr>
        <p:spPr>
          <a:xfrm>
            <a:off x="6537960" y="3067013"/>
            <a:ext cx="841248" cy="2194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138540-443D-6400-6068-7D9946E02C47}"/>
              </a:ext>
            </a:extLst>
          </p:cNvPr>
          <p:cNvSpPr/>
          <p:nvPr/>
        </p:nvSpPr>
        <p:spPr>
          <a:xfrm>
            <a:off x="7379208" y="3287430"/>
            <a:ext cx="841248" cy="2194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DB6CF6-F771-B970-A5E0-5B821191C7E3}"/>
              </a:ext>
            </a:extLst>
          </p:cNvPr>
          <p:cNvSpPr/>
          <p:nvPr/>
        </p:nvSpPr>
        <p:spPr>
          <a:xfrm>
            <a:off x="8211312" y="3527921"/>
            <a:ext cx="841248" cy="2194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A3D069-1A24-9AE0-4587-6640C92E0710}"/>
              </a:ext>
            </a:extLst>
          </p:cNvPr>
          <p:cNvSpPr/>
          <p:nvPr/>
        </p:nvSpPr>
        <p:spPr>
          <a:xfrm>
            <a:off x="9052560" y="3775770"/>
            <a:ext cx="841248" cy="2194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450ECB-69E9-9867-00B0-6C13521F081C}"/>
              </a:ext>
            </a:extLst>
          </p:cNvPr>
          <p:cNvSpPr/>
          <p:nvPr/>
        </p:nvSpPr>
        <p:spPr>
          <a:xfrm>
            <a:off x="9977564" y="4030532"/>
            <a:ext cx="841248" cy="2194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1818CE-5CE4-0618-99C7-8029CEE2A8FC}"/>
              </a:ext>
            </a:extLst>
          </p:cNvPr>
          <p:cNvSpPr/>
          <p:nvPr/>
        </p:nvSpPr>
        <p:spPr>
          <a:xfrm>
            <a:off x="5715000" y="4945426"/>
            <a:ext cx="841248" cy="2194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851D90-27BC-7098-C878-59D63CBCB064}"/>
              </a:ext>
            </a:extLst>
          </p:cNvPr>
          <p:cNvSpPr/>
          <p:nvPr/>
        </p:nvSpPr>
        <p:spPr>
          <a:xfrm>
            <a:off x="6583680" y="5232663"/>
            <a:ext cx="841248" cy="2194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812808-D1FC-64A8-3F57-12204348EF7D}"/>
              </a:ext>
            </a:extLst>
          </p:cNvPr>
          <p:cNvSpPr/>
          <p:nvPr/>
        </p:nvSpPr>
        <p:spPr>
          <a:xfrm>
            <a:off x="7424928" y="5453080"/>
            <a:ext cx="841248" cy="2194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CA0161-CEAB-75D1-BABC-A78F8BD193DA}"/>
              </a:ext>
            </a:extLst>
          </p:cNvPr>
          <p:cNvSpPr/>
          <p:nvPr/>
        </p:nvSpPr>
        <p:spPr>
          <a:xfrm>
            <a:off x="8257032" y="5693571"/>
            <a:ext cx="841248" cy="2194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21890D-D5AF-69CA-60DF-A72F910488ED}"/>
              </a:ext>
            </a:extLst>
          </p:cNvPr>
          <p:cNvSpPr/>
          <p:nvPr/>
        </p:nvSpPr>
        <p:spPr>
          <a:xfrm>
            <a:off x="9098280" y="5941420"/>
            <a:ext cx="841248" cy="2194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8CDA6F-738E-240F-310E-2589439C798A}"/>
              </a:ext>
            </a:extLst>
          </p:cNvPr>
          <p:cNvSpPr/>
          <p:nvPr/>
        </p:nvSpPr>
        <p:spPr>
          <a:xfrm>
            <a:off x="10023284" y="6196182"/>
            <a:ext cx="841248" cy="2194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56FA150D-04A2-428D-15EB-5726ED061B06}"/>
              </a:ext>
            </a:extLst>
          </p:cNvPr>
          <p:cNvSpPr/>
          <p:nvPr/>
        </p:nvSpPr>
        <p:spPr>
          <a:xfrm>
            <a:off x="3760766" y="2397155"/>
            <a:ext cx="566542" cy="2043672"/>
          </a:xfrm>
          <a:prstGeom prst="leftBrace">
            <a:avLst>
              <a:gd name="adj1" fmla="val 8333"/>
              <a:gd name="adj2" fmla="val 20311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14F6E4DD-E5B4-18CA-325E-9158772F9D43}"/>
              </a:ext>
            </a:extLst>
          </p:cNvPr>
          <p:cNvSpPr/>
          <p:nvPr/>
        </p:nvSpPr>
        <p:spPr>
          <a:xfrm>
            <a:off x="3688151" y="4596955"/>
            <a:ext cx="566542" cy="2043672"/>
          </a:xfrm>
          <a:prstGeom prst="leftBrace">
            <a:avLst>
              <a:gd name="adj1" fmla="val 8333"/>
              <a:gd name="adj2" fmla="val 84289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0EFB59-4B70-8295-16BA-767105D252EF}"/>
              </a:ext>
            </a:extLst>
          </p:cNvPr>
          <p:cNvCxnSpPr>
            <a:cxnSpLocks/>
          </p:cNvCxnSpPr>
          <p:nvPr/>
        </p:nvCxnSpPr>
        <p:spPr>
          <a:xfrm>
            <a:off x="3144853" y="3384385"/>
            <a:ext cx="0" cy="2426795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AEB36DA-5B6E-7DC2-F84F-1667AD969F74}"/>
              </a:ext>
            </a:extLst>
          </p:cNvPr>
          <p:cNvSpPr txBox="1"/>
          <p:nvPr/>
        </p:nvSpPr>
        <p:spPr>
          <a:xfrm>
            <a:off x="1229968" y="4157030"/>
            <a:ext cx="2305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Minimize difference</a:t>
            </a:r>
          </a:p>
        </p:txBody>
      </p:sp>
    </p:spTree>
    <p:extLst>
      <p:ext uri="{BB962C8B-B14F-4D97-AF65-F5344CB8AC3E}">
        <p14:creationId xmlns:p14="http://schemas.microsoft.com/office/powerpoint/2010/main" val="2495975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C7B1A0-26D3-24CB-66A7-0B04A13D8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33" t="15829" r="14055" b="55896"/>
          <a:stretch/>
        </p:blipFill>
        <p:spPr>
          <a:xfrm>
            <a:off x="104503" y="54721"/>
            <a:ext cx="9471852" cy="67164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483614-9FB1-9390-AD5B-D49A029F4ED1}"/>
              </a:ext>
            </a:extLst>
          </p:cNvPr>
          <p:cNvSpPr txBox="1"/>
          <p:nvPr/>
        </p:nvSpPr>
        <p:spPr>
          <a:xfrm>
            <a:off x="104503" y="6587835"/>
            <a:ext cx="56092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i="1" dirty="0"/>
              <a:t>“</a:t>
            </a:r>
            <a:r>
              <a:rPr lang="en-US" sz="800" b="0" i="1" cap="all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 INTRODUCTION TO STRUCTURAL EQUATION MODELING FOR ECOLOGY AND EVOLUTIONARY BIOLOGY”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47AC1C-D5D1-9F38-DAF9-984A0C3EA4C5}"/>
              </a:ext>
            </a:extLst>
          </p:cNvPr>
          <p:cNvCxnSpPr>
            <a:cxnSpLocks/>
          </p:cNvCxnSpPr>
          <p:nvPr/>
        </p:nvCxnSpPr>
        <p:spPr>
          <a:xfrm flipH="1">
            <a:off x="6096000" y="1888435"/>
            <a:ext cx="2133599" cy="4616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903BE5-2CBE-2B43-D6D6-D1D574B9F539}"/>
              </a:ext>
            </a:extLst>
          </p:cNvPr>
          <p:cNvSpPr txBox="1"/>
          <p:nvPr/>
        </p:nvSpPr>
        <p:spPr>
          <a:xfrm>
            <a:off x="8480568" y="1426770"/>
            <a:ext cx="3538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 the residuals between fitted and observed covariances larger than expected?</a:t>
            </a:r>
          </a:p>
        </p:txBody>
      </p:sp>
    </p:spTree>
    <p:extLst>
      <p:ext uri="{BB962C8B-B14F-4D97-AF65-F5344CB8AC3E}">
        <p14:creationId xmlns:p14="http://schemas.microsoft.com/office/powerpoint/2010/main" val="2620547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3DE20C-8F30-6865-B383-50F112673C53}"/>
              </a:ext>
            </a:extLst>
          </p:cNvPr>
          <p:cNvGrpSpPr/>
          <p:nvPr/>
        </p:nvGrpSpPr>
        <p:grpSpPr>
          <a:xfrm>
            <a:off x="0" y="406266"/>
            <a:ext cx="6866281" cy="1957337"/>
            <a:chOff x="107576" y="239617"/>
            <a:chExt cx="11487152" cy="3274586"/>
          </a:xfrm>
        </p:grpSpPr>
        <p:pic>
          <p:nvPicPr>
            <p:cNvPr id="5" name="Picture 2" descr="The Facts About Wildfire - World Forestry Center">
              <a:extLst>
                <a:ext uri="{FF2B5EF4-FFF2-40B4-BE49-F238E27FC236}">
                  <a16:creationId xmlns:a16="http://schemas.microsoft.com/office/drawing/2014/main" id="{40E4073C-D234-4304-B678-D7EE21E5D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9384" y="299202"/>
              <a:ext cx="3285729" cy="2555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Post-bushfire recovery in Australia | New plant growth five … | Flickr">
              <a:extLst>
                <a:ext uri="{FF2B5EF4-FFF2-40B4-BE49-F238E27FC236}">
                  <a16:creationId xmlns:a16="http://schemas.microsoft.com/office/drawing/2014/main" id="{2BE8A3B0-0134-73D1-1E3E-E68A7D5DA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5827" y="239617"/>
              <a:ext cx="3898901" cy="2600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Sparta Mountain WMA">
              <a:extLst>
                <a:ext uri="{FF2B5EF4-FFF2-40B4-BE49-F238E27FC236}">
                  <a16:creationId xmlns:a16="http://schemas.microsoft.com/office/drawing/2014/main" id="{F22A88CD-7E57-0335-D1A6-E36FEDA416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67" t="17900" r="11472"/>
            <a:stretch/>
          </p:blipFill>
          <p:spPr bwMode="auto">
            <a:xfrm>
              <a:off x="107576" y="558054"/>
              <a:ext cx="3501092" cy="2282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A54E92-FDB9-0FC5-F7D1-82E99862DA5C}"/>
                </a:ext>
              </a:extLst>
            </p:cNvPr>
            <p:cNvSpPr txBox="1"/>
            <p:nvPr/>
          </p:nvSpPr>
          <p:spPr>
            <a:xfrm>
              <a:off x="1317910" y="2655422"/>
              <a:ext cx="849700" cy="566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Age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1711BB-32D6-70B3-310C-16746925F7A3}"/>
                </a:ext>
              </a:extLst>
            </p:cNvPr>
            <p:cNvSpPr txBox="1"/>
            <p:nvPr/>
          </p:nvSpPr>
          <p:spPr>
            <a:xfrm>
              <a:off x="3774650" y="2844225"/>
              <a:ext cx="3292811" cy="566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Fire severity (</a:t>
              </a:r>
              <a:r>
                <a:rPr lang="en-US" sz="1600" b="1" dirty="0" err="1"/>
                <a:t>firesev</a:t>
              </a:r>
              <a:r>
                <a:rPr lang="en-US" sz="1600" b="1" dirty="0"/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D2AF5F-99AA-98E6-A0D5-FDCE854B38C6}"/>
                </a:ext>
              </a:extLst>
            </p:cNvPr>
            <p:cNvSpPr txBox="1"/>
            <p:nvPr/>
          </p:nvSpPr>
          <p:spPr>
            <a:xfrm>
              <a:off x="9391860" y="2947809"/>
              <a:ext cx="1130752" cy="566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Cover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3E45771-1788-73FF-55F4-27223D4A0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00" y="2773222"/>
            <a:ext cx="6388100" cy="2197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7BC807-8158-C831-064B-FEABF39ED329}"/>
              </a:ext>
            </a:extLst>
          </p:cNvPr>
          <p:cNvSpPr/>
          <p:nvPr/>
        </p:nvSpPr>
        <p:spPr>
          <a:xfrm>
            <a:off x="1636914" y="2392596"/>
            <a:ext cx="3616860" cy="1479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875772-7C14-C3D7-5450-1CDC66E5EFED}"/>
              </a:ext>
            </a:extLst>
          </p:cNvPr>
          <p:cNvSpPr txBox="1"/>
          <p:nvPr/>
        </p:nvSpPr>
        <p:spPr>
          <a:xfrm>
            <a:off x="1199469" y="6374132"/>
            <a:ext cx="955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 does not have a direct effect on cover response but has indirect effect by influence fire severity?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651B7F37-AC97-5FAE-9E07-ADE59444A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152" y="665081"/>
            <a:ext cx="4254447" cy="1227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7FAC0FC6-1780-4325-C8DE-6712F0EE5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881" y="4118871"/>
            <a:ext cx="2204519" cy="2074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8D2389BA-CB36-0144-4896-48E8017D8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1025" y="4512816"/>
            <a:ext cx="3777178" cy="1227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Table&#10;&#10;Description automatically generated">
            <a:extLst>
              <a:ext uri="{FF2B5EF4-FFF2-40B4-BE49-F238E27FC236}">
                <a16:creationId xmlns:a16="http://schemas.microsoft.com/office/drawing/2014/main" id="{BE847BE2-9547-EB93-01F5-7308C8744E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8680" y="2697575"/>
            <a:ext cx="4366159" cy="939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02C92A-0F4E-4284-9EFD-02CB6CDA3D3A}"/>
              </a:ext>
            </a:extLst>
          </p:cNvPr>
          <p:cNvSpPr txBox="1"/>
          <p:nvPr/>
        </p:nvSpPr>
        <p:spPr>
          <a:xfrm>
            <a:off x="7002965" y="4118871"/>
            <a:ext cx="140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Evaluating fit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A9CE05-DE43-3918-4C01-B9162C2B2C9F}"/>
              </a:ext>
            </a:extLst>
          </p:cNvPr>
          <p:cNvSpPr txBox="1"/>
          <p:nvPr/>
        </p:nvSpPr>
        <p:spPr>
          <a:xfrm>
            <a:off x="10254082" y="374953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Visualizing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16679F-3FF1-EB25-211D-D4ABD317B858}"/>
              </a:ext>
            </a:extLst>
          </p:cNvPr>
          <p:cNvSpPr txBox="1"/>
          <p:nvPr/>
        </p:nvSpPr>
        <p:spPr>
          <a:xfrm>
            <a:off x="8765701" y="2328243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Summarizing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D40540-C33A-AE20-4B92-0C60F8CB81AB}"/>
              </a:ext>
            </a:extLst>
          </p:cNvPr>
          <p:cNvSpPr txBox="1"/>
          <p:nvPr/>
        </p:nvSpPr>
        <p:spPr>
          <a:xfrm>
            <a:off x="8663051" y="262386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Making SEM models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F64905-AD2C-8350-44D2-83D5FFDFD6AE}"/>
              </a:ext>
            </a:extLst>
          </p:cNvPr>
          <p:cNvSpPr txBox="1"/>
          <p:nvPr/>
        </p:nvSpPr>
        <p:spPr>
          <a:xfrm>
            <a:off x="4535769" y="3595651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3736A6-65CD-33EC-4098-2A8CC3866A26}"/>
              </a:ext>
            </a:extLst>
          </p:cNvPr>
          <p:cNvSpPr txBox="1"/>
          <p:nvPr/>
        </p:nvSpPr>
        <p:spPr>
          <a:xfrm>
            <a:off x="1905818" y="3561328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2CCFC7-F38D-AAC4-5989-833B215618D8}"/>
              </a:ext>
            </a:extLst>
          </p:cNvPr>
          <p:cNvSpPr txBox="1"/>
          <p:nvPr/>
        </p:nvSpPr>
        <p:spPr>
          <a:xfrm>
            <a:off x="4128823" y="2520388"/>
            <a:ext cx="348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ε</a:t>
            </a:r>
            <a:endParaRPr lang="en-US" sz="28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B5042EA-E168-D2C6-04DA-DADD21120CCC}"/>
              </a:ext>
            </a:extLst>
          </p:cNvPr>
          <p:cNvCxnSpPr>
            <a:cxnSpLocks/>
          </p:cNvCxnSpPr>
          <p:nvPr/>
        </p:nvCxnSpPr>
        <p:spPr>
          <a:xfrm>
            <a:off x="4535769" y="2867624"/>
            <a:ext cx="650977" cy="1757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3B99CF6-0A9F-9AEF-EB98-6F1091000438}"/>
              </a:ext>
            </a:extLst>
          </p:cNvPr>
          <p:cNvSpPr txBox="1"/>
          <p:nvPr/>
        </p:nvSpPr>
        <p:spPr>
          <a:xfrm>
            <a:off x="3176056" y="5444772"/>
            <a:ext cx="348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ε</a:t>
            </a:r>
            <a:endParaRPr lang="en-US" sz="28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823DBEE-39C6-9BAC-1996-5C1DE2070A54}"/>
              </a:ext>
            </a:extLst>
          </p:cNvPr>
          <p:cNvCxnSpPr>
            <a:cxnSpLocks/>
          </p:cNvCxnSpPr>
          <p:nvPr/>
        </p:nvCxnSpPr>
        <p:spPr>
          <a:xfrm flipV="1">
            <a:off x="3368817" y="4933353"/>
            <a:ext cx="37103" cy="628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34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D5255C-7C52-3673-4267-C1D52DD6E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6" t="75568" r="54279" b="15692"/>
          <a:stretch/>
        </p:blipFill>
        <p:spPr>
          <a:xfrm>
            <a:off x="1604353" y="7181"/>
            <a:ext cx="8983294" cy="1883855"/>
          </a:xfrm>
          <a:prstGeom prst="rect">
            <a:avLst/>
          </a:prstGeom>
        </p:spPr>
      </p:pic>
      <p:pic>
        <p:nvPicPr>
          <p:cNvPr id="5" name="Picture 4" descr="Spartina alterniflora | Photo taken by US Department of Agri… | Flickr">
            <a:extLst>
              <a:ext uri="{FF2B5EF4-FFF2-40B4-BE49-F238E27FC236}">
                <a16:creationId xmlns:a16="http://schemas.microsoft.com/office/drawing/2014/main" id="{6C1ED40E-0BEC-1A20-B096-B62F642C0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6212"/>
          <a:stretch>
            <a:fillRect/>
          </a:stretch>
        </p:blipFill>
        <p:spPr bwMode="auto">
          <a:xfrm>
            <a:off x="3183862" y="2091696"/>
            <a:ext cx="5824275" cy="3503834"/>
          </a:xfrm>
          <a:custGeom>
            <a:avLst/>
            <a:gdLst>
              <a:gd name="connsiteX0" fmla="*/ 3541076 w 5824275"/>
              <a:gd name="connsiteY0" fmla="*/ 11 h 3503834"/>
              <a:gd name="connsiteX1" fmla="*/ 3903396 w 5824275"/>
              <a:gd name="connsiteY1" fmla="*/ 98851 h 3503834"/>
              <a:gd name="connsiteX2" fmla="*/ 4008240 w 5824275"/>
              <a:gd name="connsiteY2" fmla="*/ 184418 h 3503834"/>
              <a:gd name="connsiteX3" fmla="*/ 4014720 w 5824275"/>
              <a:gd name="connsiteY3" fmla="*/ 189707 h 3503834"/>
              <a:gd name="connsiteX4" fmla="*/ 4776880 w 5824275"/>
              <a:gd name="connsiteY4" fmla="*/ 44509 h 3503834"/>
              <a:gd name="connsiteX5" fmla="*/ 5163376 w 5824275"/>
              <a:gd name="connsiteY5" fmla="*/ 440622 h 3503834"/>
              <a:gd name="connsiteX6" fmla="*/ 5165467 w 5824275"/>
              <a:gd name="connsiteY6" fmla="*/ 441204 h 3503834"/>
              <a:gd name="connsiteX7" fmla="*/ 5248742 w 5824275"/>
              <a:gd name="connsiteY7" fmla="*/ 464370 h 3503834"/>
              <a:gd name="connsiteX8" fmla="*/ 5659388 w 5824275"/>
              <a:gd name="connsiteY8" fmla="*/ 825060 h 3503834"/>
              <a:gd name="connsiteX9" fmla="*/ 5637187 w 5824275"/>
              <a:gd name="connsiteY9" fmla="*/ 1241927 h 3503834"/>
              <a:gd name="connsiteX10" fmla="*/ 5807878 w 5824275"/>
              <a:gd name="connsiteY10" fmla="*/ 1545477 h 3503834"/>
              <a:gd name="connsiteX11" fmla="*/ 5824275 w 5824275"/>
              <a:gd name="connsiteY11" fmla="*/ 1689443 h 3503834"/>
              <a:gd name="connsiteX12" fmla="*/ 5824275 w 5824275"/>
              <a:gd name="connsiteY12" fmla="*/ 1739013 h 3503834"/>
              <a:gd name="connsiteX13" fmla="*/ 5818988 w 5824275"/>
              <a:gd name="connsiteY13" fmla="*/ 1795758 h 3503834"/>
              <a:gd name="connsiteX14" fmla="*/ 5799366 w 5824275"/>
              <a:gd name="connsiteY14" fmla="*/ 1879307 h 3503834"/>
              <a:gd name="connsiteX15" fmla="*/ 5039643 w 5824275"/>
              <a:gd name="connsiteY15" fmla="*/ 2437238 h 3503834"/>
              <a:gd name="connsiteX16" fmla="*/ 4767675 w 5824275"/>
              <a:gd name="connsiteY16" fmla="*/ 2915313 h 3503834"/>
              <a:gd name="connsiteX17" fmla="*/ 3841712 w 5824275"/>
              <a:gd name="connsiteY17" fmla="*/ 2973198 h 3503834"/>
              <a:gd name="connsiteX18" fmla="*/ 3180000 w 5824275"/>
              <a:gd name="connsiteY18" fmla="*/ 3483215 h 3503834"/>
              <a:gd name="connsiteX19" fmla="*/ 2207062 w 5824275"/>
              <a:gd name="connsiteY19" fmla="*/ 3171903 h 3503834"/>
              <a:gd name="connsiteX20" fmla="*/ 761800 w 5824275"/>
              <a:gd name="connsiteY20" fmla="*/ 2864320 h 3503834"/>
              <a:gd name="connsiteX21" fmla="*/ 126351 w 5824275"/>
              <a:gd name="connsiteY21" fmla="*/ 2522038 h 3503834"/>
              <a:gd name="connsiteX22" fmla="*/ 262132 w 5824275"/>
              <a:gd name="connsiteY22" fmla="*/ 2060015 h 3503834"/>
              <a:gd name="connsiteX23" fmla="*/ 428 w 5824275"/>
              <a:gd name="connsiteY23" fmla="*/ 1794219 h 3503834"/>
              <a:gd name="connsiteX24" fmla="*/ 0 w 5824275"/>
              <a:gd name="connsiteY24" fmla="*/ 1792818 h 3503834"/>
              <a:gd name="connsiteX25" fmla="*/ 0 w 5824275"/>
              <a:gd name="connsiteY25" fmla="*/ 1496827 h 3503834"/>
              <a:gd name="connsiteX26" fmla="*/ 32744 w 5824275"/>
              <a:gd name="connsiteY26" fmla="*/ 1429172 h 3503834"/>
              <a:gd name="connsiteX27" fmla="*/ 499038 w 5824275"/>
              <a:gd name="connsiteY27" fmla="*/ 1164667 h 3503834"/>
              <a:gd name="connsiteX28" fmla="*/ 504047 w 5824275"/>
              <a:gd name="connsiteY28" fmla="*/ 1153560 h 3503834"/>
              <a:gd name="connsiteX29" fmla="*/ 737298 w 5824275"/>
              <a:gd name="connsiteY29" fmla="*/ 548527 h 3503834"/>
              <a:gd name="connsiteX30" fmla="*/ 1872009 w 5824275"/>
              <a:gd name="connsiteY30" fmla="*/ 410301 h 3503834"/>
              <a:gd name="connsiteX31" fmla="*/ 1872226 w 5824275"/>
              <a:gd name="connsiteY31" fmla="*/ 410046 h 3503834"/>
              <a:gd name="connsiteX32" fmla="*/ 1871332 w 5824275"/>
              <a:gd name="connsiteY32" fmla="*/ 409491 h 3503834"/>
              <a:gd name="connsiteX33" fmla="*/ 1872265 w 5824275"/>
              <a:gd name="connsiteY33" fmla="*/ 410001 h 3503834"/>
              <a:gd name="connsiteX34" fmla="*/ 1972078 w 5824275"/>
              <a:gd name="connsiteY34" fmla="*/ 292872 h 3503834"/>
              <a:gd name="connsiteX35" fmla="*/ 3016061 w 5824275"/>
              <a:gd name="connsiteY35" fmla="*/ 266806 h 3503834"/>
              <a:gd name="connsiteX36" fmla="*/ 3021164 w 5824275"/>
              <a:gd name="connsiteY36" fmla="*/ 260516 h 3503834"/>
              <a:gd name="connsiteX37" fmla="*/ 3095272 w 5824275"/>
              <a:gd name="connsiteY37" fmla="*/ 169170 h 3503834"/>
              <a:gd name="connsiteX38" fmla="*/ 3461850 w 5824275"/>
              <a:gd name="connsiteY38" fmla="*/ 4784 h 3503834"/>
              <a:gd name="connsiteX39" fmla="*/ 3541076 w 5824275"/>
              <a:gd name="connsiteY39" fmla="*/ 11 h 350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824275" h="3503834">
                <a:moveTo>
                  <a:pt x="3541076" y="11"/>
                </a:moveTo>
                <a:cubicBezTo>
                  <a:pt x="3672566" y="-684"/>
                  <a:pt x="3799972" y="34472"/>
                  <a:pt x="3903396" y="98851"/>
                </a:cubicBezTo>
                <a:lnTo>
                  <a:pt x="4008240" y="184418"/>
                </a:lnTo>
                <a:lnTo>
                  <a:pt x="4014720" y="189707"/>
                </a:lnTo>
                <a:cubicBezTo>
                  <a:pt x="4201808" y="10216"/>
                  <a:pt x="4511275" y="-48723"/>
                  <a:pt x="4776880" y="44509"/>
                </a:cubicBezTo>
                <a:cubicBezTo>
                  <a:pt x="4979266" y="115527"/>
                  <a:pt x="5124388" y="264211"/>
                  <a:pt x="5163376" y="440622"/>
                </a:cubicBezTo>
                <a:lnTo>
                  <a:pt x="5165467" y="441204"/>
                </a:lnTo>
                <a:lnTo>
                  <a:pt x="5248742" y="464370"/>
                </a:lnTo>
                <a:cubicBezTo>
                  <a:pt x="5442146" y="529430"/>
                  <a:pt x="5593055" y="660486"/>
                  <a:pt x="5659388" y="825060"/>
                </a:cubicBezTo>
                <a:cubicBezTo>
                  <a:pt x="5714486" y="961584"/>
                  <a:pt x="5706634" y="1109863"/>
                  <a:pt x="5637187" y="1241927"/>
                </a:cubicBezTo>
                <a:cubicBezTo>
                  <a:pt x="5722540" y="1332484"/>
                  <a:pt x="5780143" y="1436457"/>
                  <a:pt x="5807878" y="1545477"/>
                </a:cubicBezTo>
                <a:lnTo>
                  <a:pt x="5824275" y="1689443"/>
                </a:lnTo>
                <a:lnTo>
                  <a:pt x="5824275" y="1739013"/>
                </a:lnTo>
                <a:lnTo>
                  <a:pt x="5818988" y="1795758"/>
                </a:lnTo>
                <a:cubicBezTo>
                  <a:pt x="5814424" y="1823728"/>
                  <a:pt x="5807895" y="1851622"/>
                  <a:pt x="5799366" y="1879307"/>
                </a:cubicBezTo>
                <a:cubicBezTo>
                  <a:pt x="5708665" y="2173757"/>
                  <a:pt x="5408404" y="2394270"/>
                  <a:pt x="5039643" y="2437238"/>
                </a:cubicBezTo>
                <a:cubicBezTo>
                  <a:pt x="5037883" y="2621026"/>
                  <a:pt x="4938654" y="2795328"/>
                  <a:pt x="4767675" y="2915313"/>
                </a:cubicBezTo>
                <a:cubicBezTo>
                  <a:pt x="4507891" y="3097642"/>
                  <a:pt x="4132632" y="3121071"/>
                  <a:pt x="3841712" y="2973198"/>
                </a:cubicBezTo>
                <a:cubicBezTo>
                  <a:pt x="3747626" y="3227193"/>
                  <a:pt x="3495694" y="3421358"/>
                  <a:pt x="3180000" y="3483215"/>
                </a:cubicBezTo>
                <a:cubicBezTo>
                  <a:pt x="2807990" y="3556098"/>
                  <a:pt x="2419735" y="3431898"/>
                  <a:pt x="2207062" y="3171903"/>
                </a:cubicBezTo>
                <a:cubicBezTo>
                  <a:pt x="1705092" y="3418683"/>
                  <a:pt x="1053127" y="3279971"/>
                  <a:pt x="761800" y="2864320"/>
                </a:cubicBezTo>
                <a:cubicBezTo>
                  <a:pt x="475618" y="2891641"/>
                  <a:pt x="206899" y="2746929"/>
                  <a:pt x="126351" y="2522038"/>
                </a:cubicBezTo>
                <a:cubicBezTo>
                  <a:pt x="68005" y="2359329"/>
                  <a:pt x="119583" y="2183729"/>
                  <a:pt x="262132" y="2060015"/>
                </a:cubicBezTo>
                <a:cubicBezTo>
                  <a:pt x="135726" y="1999363"/>
                  <a:pt x="44327" y="1903877"/>
                  <a:pt x="428" y="1794219"/>
                </a:cubicBezTo>
                <a:lnTo>
                  <a:pt x="0" y="1792818"/>
                </a:lnTo>
                <a:lnTo>
                  <a:pt x="0" y="1496827"/>
                </a:lnTo>
                <a:lnTo>
                  <a:pt x="32744" y="1429172"/>
                </a:lnTo>
                <a:cubicBezTo>
                  <a:pt x="120632" y="1284662"/>
                  <a:pt x="294148" y="1181935"/>
                  <a:pt x="499038" y="1164667"/>
                </a:cubicBezTo>
                <a:cubicBezTo>
                  <a:pt x="500663" y="1160938"/>
                  <a:pt x="502422" y="1157289"/>
                  <a:pt x="504047" y="1153560"/>
                </a:cubicBezTo>
                <a:cubicBezTo>
                  <a:pt x="467360" y="933614"/>
                  <a:pt x="552917" y="711804"/>
                  <a:pt x="737298" y="548527"/>
                </a:cubicBezTo>
                <a:cubicBezTo>
                  <a:pt x="1028624" y="290641"/>
                  <a:pt x="1500947" y="233161"/>
                  <a:pt x="1872009" y="410301"/>
                </a:cubicBezTo>
                <a:lnTo>
                  <a:pt x="1872226" y="410046"/>
                </a:lnTo>
                <a:lnTo>
                  <a:pt x="1871332" y="409491"/>
                </a:lnTo>
                <a:lnTo>
                  <a:pt x="1872265" y="410001"/>
                </a:lnTo>
                <a:lnTo>
                  <a:pt x="1972078" y="292872"/>
                </a:lnTo>
                <a:cubicBezTo>
                  <a:pt x="2238269" y="49729"/>
                  <a:pt x="2714954" y="24910"/>
                  <a:pt x="3016061" y="266806"/>
                </a:cubicBezTo>
                <a:lnTo>
                  <a:pt x="3021164" y="260516"/>
                </a:lnTo>
                <a:lnTo>
                  <a:pt x="3095272" y="169170"/>
                </a:lnTo>
                <a:cubicBezTo>
                  <a:pt x="3187767" y="80743"/>
                  <a:pt x="3317574" y="21444"/>
                  <a:pt x="3461850" y="4784"/>
                </a:cubicBezTo>
                <a:cubicBezTo>
                  <a:pt x="3488316" y="1724"/>
                  <a:pt x="3514777" y="151"/>
                  <a:pt x="3541076" y="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rchitecture of a typical Spartina foliosa stem. Leaves display a... |  Download Scientific Diagram">
            <a:extLst>
              <a:ext uri="{FF2B5EF4-FFF2-40B4-BE49-F238E27FC236}">
                <a16:creationId xmlns:a16="http://schemas.microsoft.com/office/drawing/2014/main" id="{74350C7A-270D-6E91-250A-8B8F54C9F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64" y="2595233"/>
            <a:ext cx="1357320" cy="245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B5621-9E8D-23F7-1E9F-F85798970C42}"/>
              </a:ext>
            </a:extLst>
          </p:cNvPr>
          <p:cNvSpPr txBox="1"/>
          <p:nvPr/>
        </p:nvSpPr>
        <p:spPr>
          <a:xfrm>
            <a:off x="4373468" y="5555251"/>
            <a:ext cx="2730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“Performance”</a:t>
            </a:r>
          </a:p>
        </p:txBody>
      </p:sp>
      <p:pic>
        <p:nvPicPr>
          <p:cNvPr id="8" name="Picture 4" descr="Barnacle colonization on Spartina alterniflora in Georgia salt marshes -  ScienceDirect">
            <a:extLst>
              <a:ext uri="{FF2B5EF4-FFF2-40B4-BE49-F238E27FC236}">
                <a16:creationId xmlns:a16="http://schemas.microsoft.com/office/drawing/2014/main" id="{79B88EB1-FC08-1325-5CA7-DEC70D362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376" y="2977859"/>
            <a:ext cx="1415442" cy="146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partina alterniflora - FNA">
            <a:extLst>
              <a:ext uri="{FF2B5EF4-FFF2-40B4-BE49-F238E27FC236}">
                <a16:creationId xmlns:a16="http://schemas.microsoft.com/office/drawing/2014/main" id="{50CD1AD9-B8F9-54CF-8C73-D0F468EB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449" y="2854481"/>
            <a:ext cx="1260983" cy="17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846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425B07-2DA1-453B-B634-13E63DEA0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6" t="75568" r="54279" b="15692"/>
          <a:stretch/>
        </p:blipFill>
        <p:spPr>
          <a:xfrm>
            <a:off x="1604353" y="7181"/>
            <a:ext cx="8983294" cy="18838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2C3778-A713-28A4-A80E-24FF515CD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40" t="53618" r="13366" b="14939"/>
          <a:stretch/>
        </p:blipFill>
        <p:spPr>
          <a:xfrm>
            <a:off x="6028501" y="1891036"/>
            <a:ext cx="5872718" cy="4391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1D6D84-C703-2956-C658-5AA0FED6C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86" t="15819" r="13121" b="54579"/>
          <a:stretch/>
        </p:blipFill>
        <p:spPr>
          <a:xfrm>
            <a:off x="290781" y="2210204"/>
            <a:ext cx="5331086" cy="375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01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425B07-2DA1-453B-B634-13E63DEA0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6" t="75568" r="54279" b="15692"/>
          <a:stretch/>
        </p:blipFill>
        <p:spPr>
          <a:xfrm>
            <a:off x="1604353" y="7181"/>
            <a:ext cx="8983294" cy="1883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7822A5-9BD2-50E4-D67F-A57CDC06E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3" t="16469" r="54655" b="55477"/>
          <a:stretch/>
        </p:blipFill>
        <p:spPr>
          <a:xfrm>
            <a:off x="6282783" y="2393184"/>
            <a:ext cx="5865378" cy="4052773"/>
          </a:xfrm>
          <a:prstGeom prst="rect">
            <a:avLst/>
          </a:prstGeom>
        </p:spPr>
      </p:pic>
      <p:pic>
        <p:nvPicPr>
          <p:cNvPr id="9" name="Picture 8" descr="Spartina alterniflora | Photo taken by US Department of Agri… | Flickr">
            <a:extLst>
              <a:ext uri="{FF2B5EF4-FFF2-40B4-BE49-F238E27FC236}">
                <a16:creationId xmlns:a16="http://schemas.microsoft.com/office/drawing/2014/main" id="{DC460B42-6874-105D-E0B5-B85D8770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6212"/>
          <a:stretch>
            <a:fillRect/>
          </a:stretch>
        </p:blipFill>
        <p:spPr bwMode="auto">
          <a:xfrm>
            <a:off x="230622" y="2063987"/>
            <a:ext cx="5824275" cy="3503834"/>
          </a:xfrm>
          <a:custGeom>
            <a:avLst/>
            <a:gdLst>
              <a:gd name="connsiteX0" fmla="*/ 3541076 w 5824275"/>
              <a:gd name="connsiteY0" fmla="*/ 11 h 3503834"/>
              <a:gd name="connsiteX1" fmla="*/ 3903396 w 5824275"/>
              <a:gd name="connsiteY1" fmla="*/ 98851 h 3503834"/>
              <a:gd name="connsiteX2" fmla="*/ 4008240 w 5824275"/>
              <a:gd name="connsiteY2" fmla="*/ 184418 h 3503834"/>
              <a:gd name="connsiteX3" fmla="*/ 4014720 w 5824275"/>
              <a:gd name="connsiteY3" fmla="*/ 189707 h 3503834"/>
              <a:gd name="connsiteX4" fmla="*/ 4776880 w 5824275"/>
              <a:gd name="connsiteY4" fmla="*/ 44509 h 3503834"/>
              <a:gd name="connsiteX5" fmla="*/ 5163376 w 5824275"/>
              <a:gd name="connsiteY5" fmla="*/ 440622 h 3503834"/>
              <a:gd name="connsiteX6" fmla="*/ 5165467 w 5824275"/>
              <a:gd name="connsiteY6" fmla="*/ 441204 h 3503834"/>
              <a:gd name="connsiteX7" fmla="*/ 5248742 w 5824275"/>
              <a:gd name="connsiteY7" fmla="*/ 464370 h 3503834"/>
              <a:gd name="connsiteX8" fmla="*/ 5659388 w 5824275"/>
              <a:gd name="connsiteY8" fmla="*/ 825060 h 3503834"/>
              <a:gd name="connsiteX9" fmla="*/ 5637187 w 5824275"/>
              <a:gd name="connsiteY9" fmla="*/ 1241927 h 3503834"/>
              <a:gd name="connsiteX10" fmla="*/ 5807878 w 5824275"/>
              <a:gd name="connsiteY10" fmla="*/ 1545477 h 3503834"/>
              <a:gd name="connsiteX11" fmla="*/ 5824275 w 5824275"/>
              <a:gd name="connsiteY11" fmla="*/ 1689443 h 3503834"/>
              <a:gd name="connsiteX12" fmla="*/ 5824275 w 5824275"/>
              <a:gd name="connsiteY12" fmla="*/ 1739013 h 3503834"/>
              <a:gd name="connsiteX13" fmla="*/ 5818988 w 5824275"/>
              <a:gd name="connsiteY13" fmla="*/ 1795758 h 3503834"/>
              <a:gd name="connsiteX14" fmla="*/ 5799366 w 5824275"/>
              <a:gd name="connsiteY14" fmla="*/ 1879307 h 3503834"/>
              <a:gd name="connsiteX15" fmla="*/ 5039643 w 5824275"/>
              <a:gd name="connsiteY15" fmla="*/ 2437238 h 3503834"/>
              <a:gd name="connsiteX16" fmla="*/ 4767675 w 5824275"/>
              <a:gd name="connsiteY16" fmla="*/ 2915313 h 3503834"/>
              <a:gd name="connsiteX17" fmla="*/ 3841712 w 5824275"/>
              <a:gd name="connsiteY17" fmla="*/ 2973198 h 3503834"/>
              <a:gd name="connsiteX18" fmla="*/ 3180000 w 5824275"/>
              <a:gd name="connsiteY18" fmla="*/ 3483215 h 3503834"/>
              <a:gd name="connsiteX19" fmla="*/ 2207062 w 5824275"/>
              <a:gd name="connsiteY19" fmla="*/ 3171903 h 3503834"/>
              <a:gd name="connsiteX20" fmla="*/ 761800 w 5824275"/>
              <a:gd name="connsiteY20" fmla="*/ 2864320 h 3503834"/>
              <a:gd name="connsiteX21" fmla="*/ 126351 w 5824275"/>
              <a:gd name="connsiteY21" fmla="*/ 2522038 h 3503834"/>
              <a:gd name="connsiteX22" fmla="*/ 262132 w 5824275"/>
              <a:gd name="connsiteY22" fmla="*/ 2060015 h 3503834"/>
              <a:gd name="connsiteX23" fmla="*/ 428 w 5824275"/>
              <a:gd name="connsiteY23" fmla="*/ 1794219 h 3503834"/>
              <a:gd name="connsiteX24" fmla="*/ 0 w 5824275"/>
              <a:gd name="connsiteY24" fmla="*/ 1792818 h 3503834"/>
              <a:gd name="connsiteX25" fmla="*/ 0 w 5824275"/>
              <a:gd name="connsiteY25" fmla="*/ 1496827 h 3503834"/>
              <a:gd name="connsiteX26" fmla="*/ 32744 w 5824275"/>
              <a:gd name="connsiteY26" fmla="*/ 1429172 h 3503834"/>
              <a:gd name="connsiteX27" fmla="*/ 499038 w 5824275"/>
              <a:gd name="connsiteY27" fmla="*/ 1164667 h 3503834"/>
              <a:gd name="connsiteX28" fmla="*/ 504047 w 5824275"/>
              <a:gd name="connsiteY28" fmla="*/ 1153560 h 3503834"/>
              <a:gd name="connsiteX29" fmla="*/ 737298 w 5824275"/>
              <a:gd name="connsiteY29" fmla="*/ 548527 h 3503834"/>
              <a:gd name="connsiteX30" fmla="*/ 1872009 w 5824275"/>
              <a:gd name="connsiteY30" fmla="*/ 410301 h 3503834"/>
              <a:gd name="connsiteX31" fmla="*/ 1872226 w 5824275"/>
              <a:gd name="connsiteY31" fmla="*/ 410046 h 3503834"/>
              <a:gd name="connsiteX32" fmla="*/ 1871332 w 5824275"/>
              <a:gd name="connsiteY32" fmla="*/ 409491 h 3503834"/>
              <a:gd name="connsiteX33" fmla="*/ 1872265 w 5824275"/>
              <a:gd name="connsiteY33" fmla="*/ 410001 h 3503834"/>
              <a:gd name="connsiteX34" fmla="*/ 1972078 w 5824275"/>
              <a:gd name="connsiteY34" fmla="*/ 292872 h 3503834"/>
              <a:gd name="connsiteX35" fmla="*/ 3016061 w 5824275"/>
              <a:gd name="connsiteY35" fmla="*/ 266806 h 3503834"/>
              <a:gd name="connsiteX36" fmla="*/ 3021164 w 5824275"/>
              <a:gd name="connsiteY36" fmla="*/ 260516 h 3503834"/>
              <a:gd name="connsiteX37" fmla="*/ 3095272 w 5824275"/>
              <a:gd name="connsiteY37" fmla="*/ 169170 h 3503834"/>
              <a:gd name="connsiteX38" fmla="*/ 3461850 w 5824275"/>
              <a:gd name="connsiteY38" fmla="*/ 4784 h 3503834"/>
              <a:gd name="connsiteX39" fmla="*/ 3541076 w 5824275"/>
              <a:gd name="connsiteY39" fmla="*/ 11 h 350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824275" h="3503834">
                <a:moveTo>
                  <a:pt x="3541076" y="11"/>
                </a:moveTo>
                <a:cubicBezTo>
                  <a:pt x="3672566" y="-684"/>
                  <a:pt x="3799972" y="34472"/>
                  <a:pt x="3903396" y="98851"/>
                </a:cubicBezTo>
                <a:lnTo>
                  <a:pt x="4008240" y="184418"/>
                </a:lnTo>
                <a:lnTo>
                  <a:pt x="4014720" y="189707"/>
                </a:lnTo>
                <a:cubicBezTo>
                  <a:pt x="4201808" y="10216"/>
                  <a:pt x="4511275" y="-48723"/>
                  <a:pt x="4776880" y="44509"/>
                </a:cubicBezTo>
                <a:cubicBezTo>
                  <a:pt x="4979266" y="115527"/>
                  <a:pt x="5124388" y="264211"/>
                  <a:pt x="5163376" y="440622"/>
                </a:cubicBezTo>
                <a:lnTo>
                  <a:pt x="5165467" y="441204"/>
                </a:lnTo>
                <a:lnTo>
                  <a:pt x="5248742" y="464370"/>
                </a:lnTo>
                <a:cubicBezTo>
                  <a:pt x="5442146" y="529430"/>
                  <a:pt x="5593055" y="660486"/>
                  <a:pt x="5659388" y="825060"/>
                </a:cubicBezTo>
                <a:cubicBezTo>
                  <a:pt x="5714486" y="961584"/>
                  <a:pt x="5706634" y="1109863"/>
                  <a:pt x="5637187" y="1241927"/>
                </a:cubicBezTo>
                <a:cubicBezTo>
                  <a:pt x="5722540" y="1332484"/>
                  <a:pt x="5780143" y="1436457"/>
                  <a:pt x="5807878" y="1545477"/>
                </a:cubicBezTo>
                <a:lnTo>
                  <a:pt x="5824275" y="1689443"/>
                </a:lnTo>
                <a:lnTo>
                  <a:pt x="5824275" y="1739013"/>
                </a:lnTo>
                <a:lnTo>
                  <a:pt x="5818988" y="1795758"/>
                </a:lnTo>
                <a:cubicBezTo>
                  <a:pt x="5814424" y="1823728"/>
                  <a:pt x="5807895" y="1851622"/>
                  <a:pt x="5799366" y="1879307"/>
                </a:cubicBezTo>
                <a:cubicBezTo>
                  <a:pt x="5708665" y="2173757"/>
                  <a:pt x="5408404" y="2394270"/>
                  <a:pt x="5039643" y="2437238"/>
                </a:cubicBezTo>
                <a:cubicBezTo>
                  <a:pt x="5037883" y="2621026"/>
                  <a:pt x="4938654" y="2795328"/>
                  <a:pt x="4767675" y="2915313"/>
                </a:cubicBezTo>
                <a:cubicBezTo>
                  <a:pt x="4507891" y="3097642"/>
                  <a:pt x="4132632" y="3121071"/>
                  <a:pt x="3841712" y="2973198"/>
                </a:cubicBezTo>
                <a:cubicBezTo>
                  <a:pt x="3747626" y="3227193"/>
                  <a:pt x="3495694" y="3421358"/>
                  <a:pt x="3180000" y="3483215"/>
                </a:cubicBezTo>
                <a:cubicBezTo>
                  <a:pt x="2807990" y="3556098"/>
                  <a:pt x="2419735" y="3431898"/>
                  <a:pt x="2207062" y="3171903"/>
                </a:cubicBezTo>
                <a:cubicBezTo>
                  <a:pt x="1705092" y="3418683"/>
                  <a:pt x="1053127" y="3279971"/>
                  <a:pt x="761800" y="2864320"/>
                </a:cubicBezTo>
                <a:cubicBezTo>
                  <a:pt x="475618" y="2891641"/>
                  <a:pt x="206899" y="2746929"/>
                  <a:pt x="126351" y="2522038"/>
                </a:cubicBezTo>
                <a:cubicBezTo>
                  <a:pt x="68005" y="2359329"/>
                  <a:pt x="119583" y="2183729"/>
                  <a:pt x="262132" y="2060015"/>
                </a:cubicBezTo>
                <a:cubicBezTo>
                  <a:pt x="135726" y="1999363"/>
                  <a:pt x="44327" y="1903877"/>
                  <a:pt x="428" y="1794219"/>
                </a:cubicBezTo>
                <a:lnTo>
                  <a:pt x="0" y="1792818"/>
                </a:lnTo>
                <a:lnTo>
                  <a:pt x="0" y="1496827"/>
                </a:lnTo>
                <a:lnTo>
                  <a:pt x="32744" y="1429172"/>
                </a:lnTo>
                <a:cubicBezTo>
                  <a:pt x="120632" y="1284662"/>
                  <a:pt x="294148" y="1181935"/>
                  <a:pt x="499038" y="1164667"/>
                </a:cubicBezTo>
                <a:cubicBezTo>
                  <a:pt x="500663" y="1160938"/>
                  <a:pt x="502422" y="1157289"/>
                  <a:pt x="504047" y="1153560"/>
                </a:cubicBezTo>
                <a:cubicBezTo>
                  <a:pt x="467360" y="933614"/>
                  <a:pt x="552917" y="711804"/>
                  <a:pt x="737298" y="548527"/>
                </a:cubicBezTo>
                <a:cubicBezTo>
                  <a:pt x="1028624" y="290641"/>
                  <a:pt x="1500947" y="233161"/>
                  <a:pt x="1872009" y="410301"/>
                </a:cubicBezTo>
                <a:lnTo>
                  <a:pt x="1872226" y="410046"/>
                </a:lnTo>
                <a:lnTo>
                  <a:pt x="1871332" y="409491"/>
                </a:lnTo>
                <a:lnTo>
                  <a:pt x="1872265" y="410001"/>
                </a:lnTo>
                <a:lnTo>
                  <a:pt x="1972078" y="292872"/>
                </a:lnTo>
                <a:cubicBezTo>
                  <a:pt x="2238269" y="49729"/>
                  <a:pt x="2714954" y="24910"/>
                  <a:pt x="3016061" y="266806"/>
                </a:cubicBezTo>
                <a:lnTo>
                  <a:pt x="3021164" y="260516"/>
                </a:lnTo>
                <a:lnTo>
                  <a:pt x="3095272" y="169170"/>
                </a:lnTo>
                <a:cubicBezTo>
                  <a:pt x="3187767" y="80743"/>
                  <a:pt x="3317574" y="21444"/>
                  <a:pt x="3461850" y="4784"/>
                </a:cubicBezTo>
                <a:cubicBezTo>
                  <a:pt x="3488316" y="1724"/>
                  <a:pt x="3514777" y="151"/>
                  <a:pt x="3541076" y="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chitecture of a typical Spartina foliosa stem. Leaves display a... |  Download Scientific Diagram">
            <a:extLst>
              <a:ext uri="{FF2B5EF4-FFF2-40B4-BE49-F238E27FC236}">
                <a16:creationId xmlns:a16="http://schemas.microsoft.com/office/drawing/2014/main" id="{E5EB6BDD-E79F-C206-8195-D064524C5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24" y="2567524"/>
            <a:ext cx="1357320" cy="245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D31BC6-FA42-6AA1-C5E4-CA9D698D7BA8}"/>
              </a:ext>
            </a:extLst>
          </p:cNvPr>
          <p:cNvSpPr txBox="1"/>
          <p:nvPr/>
        </p:nvSpPr>
        <p:spPr>
          <a:xfrm>
            <a:off x="1420228" y="5527542"/>
            <a:ext cx="2730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“Performance”</a:t>
            </a:r>
          </a:p>
        </p:txBody>
      </p:sp>
      <p:pic>
        <p:nvPicPr>
          <p:cNvPr id="12" name="Picture 4" descr="Barnacle colonization on Spartina alterniflora in Georgia salt marshes -  ScienceDirect">
            <a:extLst>
              <a:ext uri="{FF2B5EF4-FFF2-40B4-BE49-F238E27FC236}">
                <a16:creationId xmlns:a16="http://schemas.microsoft.com/office/drawing/2014/main" id="{A7D56138-AA35-1E19-D2A3-F7FCC08C2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136" y="2950150"/>
            <a:ext cx="1415442" cy="146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partina alterniflora - FNA">
            <a:extLst>
              <a:ext uri="{FF2B5EF4-FFF2-40B4-BE49-F238E27FC236}">
                <a16:creationId xmlns:a16="http://schemas.microsoft.com/office/drawing/2014/main" id="{00736879-66A1-E9D9-1EF3-B9A4B1D6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09" y="2826772"/>
            <a:ext cx="1260983" cy="17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648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383B81-F7F3-8A13-8FA7-BA2BD135C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4569" y="1227401"/>
            <a:ext cx="7772400" cy="6005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0240D3-0E88-E5E0-B2EE-2C113A7DF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03" t="15240" r="15211" b="60437"/>
          <a:stretch/>
        </p:blipFill>
        <p:spPr>
          <a:xfrm>
            <a:off x="5829191" y="2392180"/>
            <a:ext cx="5865378" cy="3676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D90076-1B8A-09C8-7EF9-58DA7986F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70" t="15983" r="53997" b="53196"/>
          <a:stretch/>
        </p:blipFill>
        <p:spPr>
          <a:xfrm>
            <a:off x="135591" y="2150033"/>
            <a:ext cx="5693600" cy="4355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425B07-2DA1-453B-B634-13E63DEA00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16" t="75568" r="54279" b="15692"/>
          <a:stretch/>
        </p:blipFill>
        <p:spPr>
          <a:xfrm>
            <a:off x="1604353" y="7181"/>
            <a:ext cx="8983294" cy="1883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7822A5-9BD2-50E4-D67F-A57CDC06E5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3" t="16469" r="54655" b="55477"/>
          <a:stretch/>
        </p:blipFill>
        <p:spPr>
          <a:xfrm>
            <a:off x="-7808587" y="2452735"/>
            <a:ext cx="5865378" cy="4052773"/>
          </a:xfrm>
          <a:prstGeom prst="rect">
            <a:avLst/>
          </a:prstGeom>
        </p:spPr>
      </p:pic>
      <p:pic>
        <p:nvPicPr>
          <p:cNvPr id="9" name="Picture 8" descr="Spartina alterniflora | Photo taken by US Department of Agri… | Flickr">
            <a:extLst>
              <a:ext uri="{FF2B5EF4-FFF2-40B4-BE49-F238E27FC236}">
                <a16:creationId xmlns:a16="http://schemas.microsoft.com/office/drawing/2014/main" id="{DC460B42-6874-105D-E0B5-B85D8770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6212"/>
          <a:stretch>
            <a:fillRect/>
          </a:stretch>
        </p:blipFill>
        <p:spPr bwMode="auto">
          <a:xfrm>
            <a:off x="-5326844" y="-3052420"/>
            <a:ext cx="5824275" cy="3503834"/>
          </a:xfrm>
          <a:custGeom>
            <a:avLst/>
            <a:gdLst>
              <a:gd name="connsiteX0" fmla="*/ 3541076 w 5824275"/>
              <a:gd name="connsiteY0" fmla="*/ 11 h 3503834"/>
              <a:gd name="connsiteX1" fmla="*/ 3903396 w 5824275"/>
              <a:gd name="connsiteY1" fmla="*/ 98851 h 3503834"/>
              <a:gd name="connsiteX2" fmla="*/ 4008240 w 5824275"/>
              <a:gd name="connsiteY2" fmla="*/ 184418 h 3503834"/>
              <a:gd name="connsiteX3" fmla="*/ 4014720 w 5824275"/>
              <a:gd name="connsiteY3" fmla="*/ 189707 h 3503834"/>
              <a:gd name="connsiteX4" fmla="*/ 4776880 w 5824275"/>
              <a:gd name="connsiteY4" fmla="*/ 44509 h 3503834"/>
              <a:gd name="connsiteX5" fmla="*/ 5163376 w 5824275"/>
              <a:gd name="connsiteY5" fmla="*/ 440622 h 3503834"/>
              <a:gd name="connsiteX6" fmla="*/ 5165467 w 5824275"/>
              <a:gd name="connsiteY6" fmla="*/ 441204 h 3503834"/>
              <a:gd name="connsiteX7" fmla="*/ 5248742 w 5824275"/>
              <a:gd name="connsiteY7" fmla="*/ 464370 h 3503834"/>
              <a:gd name="connsiteX8" fmla="*/ 5659388 w 5824275"/>
              <a:gd name="connsiteY8" fmla="*/ 825060 h 3503834"/>
              <a:gd name="connsiteX9" fmla="*/ 5637187 w 5824275"/>
              <a:gd name="connsiteY9" fmla="*/ 1241927 h 3503834"/>
              <a:gd name="connsiteX10" fmla="*/ 5807878 w 5824275"/>
              <a:gd name="connsiteY10" fmla="*/ 1545477 h 3503834"/>
              <a:gd name="connsiteX11" fmla="*/ 5824275 w 5824275"/>
              <a:gd name="connsiteY11" fmla="*/ 1689443 h 3503834"/>
              <a:gd name="connsiteX12" fmla="*/ 5824275 w 5824275"/>
              <a:gd name="connsiteY12" fmla="*/ 1739013 h 3503834"/>
              <a:gd name="connsiteX13" fmla="*/ 5818988 w 5824275"/>
              <a:gd name="connsiteY13" fmla="*/ 1795758 h 3503834"/>
              <a:gd name="connsiteX14" fmla="*/ 5799366 w 5824275"/>
              <a:gd name="connsiteY14" fmla="*/ 1879307 h 3503834"/>
              <a:gd name="connsiteX15" fmla="*/ 5039643 w 5824275"/>
              <a:gd name="connsiteY15" fmla="*/ 2437238 h 3503834"/>
              <a:gd name="connsiteX16" fmla="*/ 4767675 w 5824275"/>
              <a:gd name="connsiteY16" fmla="*/ 2915313 h 3503834"/>
              <a:gd name="connsiteX17" fmla="*/ 3841712 w 5824275"/>
              <a:gd name="connsiteY17" fmla="*/ 2973198 h 3503834"/>
              <a:gd name="connsiteX18" fmla="*/ 3180000 w 5824275"/>
              <a:gd name="connsiteY18" fmla="*/ 3483215 h 3503834"/>
              <a:gd name="connsiteX19" fmla="*/ 2207062 w 5824275"/>
              <a:gd name="connsiteY19" fmla="*/ 3171903 h 3503834"/>
              <a:gd name="connsiteX20" fmla="*/ 761800 w 5824275"/>
              <a:gd name="connsiteY20" fmla="*/ 2864320 h 3503834"/>
              <a:gd name="connsiteX21" fmla="*/ 126351 w 5824275"/>
              <a:gd name="connsiteY21" fmla="*/ 2522038 h 3503834"/>
              <a:gd name="connsiteX22" fmla="*/ 262132 w 5824275"/>
              <a:gd name="connsiteY22" fmla="*/ 2060015 h 3503834"/>
              <a:gd name="connsiteX23" fmla="*/ 428 w 5824275"/>
              <a:gd name="connsiteY23" fmla="*/ 1794219 h 3503834"/>
              <a:gd name="connsiteX24" fmla="*/ 0 w 5824275"/>
              <a:gd name="connsiteY24" fmla="*/ 1792818 h 3503834"/>
              <a:gd name="connsiteX25" fmla="*/ 0 w 5824275"/>
              <a:gd name="connsiteY25" fmla="*/ 1496827 h 3503834"/>
              <a:gd name="connsiteX26" fmla="*/ 32744 w 5824275"/>
              <a:gd name="connsiteY26" fmla="*/ 1429172 h 3503834"/>
              <a:gd name="connsiteX27" fmla="*/ 499038 w 5824275"/>
              <a:gd name="connsiteY27" fmla="*/ 1164667 h 3503834"/>
              <a:gd name="connsiteX28" fmla="*/ 504047 w 5824275"/>
              <a:gd name="connsiteY28" fmla="*/ 1153560 h 3503834"/>
              <a:gd name="connsiteX29" fmla="*/ 737298 w 5824275"/>
              <a:gd name="connsiteY29" fmla="*/ 548527 h 3503834"/>
              <a:gd name="connsiteX30" fmla="*/ 1872009 w 5824275"/>
              <a:gd name="connsiteY30" fmla="*/ 410301 h 3503834"/>
              <a:gd name="connsiteX31" fmla="*/ 1872226 w 5824275"/>
              <a:gd name="connsiteY31" fmla="*/ 410046 h 3503834"/>
              <a:gd name="connsiteX32" fmla="*/ 1871332 w 5824275"/>
              <a:gd name="connsiteY32" fmla="*/ 409491 h 3503834"/>
              <a:gd name="connsiteX33" fmla="*/ 1872265 w 5824275"/>
              <a:gd name="connsiteY33" fmla="*/ 410001 h 3503834"/>
              <a:gd name="connsiteX34" fmla="*/ 1972078 w 5824275"/>
              <a:gd name="connsiteY34" fmla="*/ 292872 h 3503834"/>
              <a:gd name="connsiteX35" fmla="*/ 3016061 w 5824275"/>
              <a:gd name="connsiteY35" fmla="*/ 266806 h 3503834"/>
              <a:gd name="connsiteX36" fmla="*/ 3021164 w 5824275"/>
              <a:gd name="connsiteY36" fmla="*/ 260516 h 3503834"/>
              <a:gd name="connsiteX37" fmla="*/ 3095272 w 5824275"/>
              <a:gd name="connsiteY37" fmla="*/ 169170 h 3503834"/>
              <a:gd name="connsiteX38" fmla="*/ 3461850 w 5824275"/>
              <a:gd name="connsiteY38" fmla="*/ 4784 h 3503834"/>
              <a:gd name="connsiteX39" fmla="*/ 3541076 w 5824275"/>
              <a:gd name="connsiteY39" fmla="*/ 11 h 350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824275" h="3503834">
                <a:moveTo>
                  <a:pt x="3541076" y="11"/>
                </a:moveTo>
                <a:cubicBezTo>
                  <a:pt x="3672566" y="-684"/>
                  <a:pt x="3799972" y="34472"/>
                  <a:pt x="3903396" y="98851"/>
                </a:cubicBezTo>
                <a:lnTo>
                  <a:pt x="4008240" y="184418"/>
                </a:lnTo>
                <a:lnTo>
                  <a:pt x="4014720" y="189707"/>
                </a:lnTo>
                <a:cubicBezTo>
                  <a:pt x="4201808" y="10216"/>
                  <a:pt x="4511275" y="-48723"/>
                  <a:pt x="4776880" y="44509"/>
                </a:cubicBezTo>
                <a:cubicBezTo>
                  <a:pt x="4979266" y="115527"/>
                  <a:pt x="5124388" y="264211"/>
                  <a:pt x="5163376" y="440622"/>
                </a:cubicBezTo>
                <a:lnTo>
                  <a:pt x="5165467" y="441204"/>
                </a:lnTo>
                <a:lnTo>
                  <a:pt x="5248742" y="464370"/>
                </a:lnTo>
                <a:cubicBezTo>
                  <a:pt x="5442146" y="529430"/>
                  <a:pt x="5593055" y="660486"/>
                  <a:pt x="5659388" y="825060"/>
                </a:cubicBezTo>
                <a:cubicBezTo>
                  <a:pt x="5714486" y="961584"/>
                  <a:pt x="5706634" y="1109863"/>
                  <a:pt x="5637187" y="1241927"/>
                </a:cubicBezTo>
                <a:cubicBezTo>
                  <a:pt x="5722540" y="1332484"/>
                  <a:pt x="5780143" y="1436457"/>
                  <a:pt x="5807878" y="1545477"/>
                </a:cubicBezTo>
                <a:lnTo>
                  <a:pt x="5824275" y="1689443"/>
                </a:lnTo>
                <a:lnTo>
                  <a:pt x="5824275" y="1739013"/>
                </a:lnTo>
                <a:lnTo>
                  <a:pt x="5818988" y="1795758"/>
                </a:lnTo>
                <a:cubicBezTo>
                  <a:pt x="5814424" y="1823728"/>
                  <a:pt x="5807895" y="1851622"/>
                  <a:pt x="5799366" y="1879307"/>
                </a:cubicBezTo>
                <a:cubicBezTo>
                  <a:pt x="5708665" y="2173757"/>
                  <a:pt x="5408404" y="2394270"/>
                  <a:pt x="5039643" y="2437238"/>
                </a:cubicBezTo>
                <a:cubicBezTo>
                  <a:pt x="5037883" y="2621026"/>
                  <a:pt x="4938654" y="2795328"/>
                  <a:pt x="4767675" y="2915313"/>
                </a:cubicBezTo>
                <a:cubicBezTo>
                  <a:pt x="4507891" y="3097642"/>
                  <a:pt x="4132632" y="3121071"/>
                  <a:pt x="3841712" y="2973198"/>
                </a:cubicBezTo>
                <a:cubicBezTo>
                  <a:pt x="3747626" y="3227193"/>
                  <a:pt x="3495694" y="3421358"/>
                  <a:pt x="3180000" y="3483215"/>
                </a:cubicBezTo>
                <a:cubicBezTo>
                  <a:pt x="2807990" y="3556098"/>
                  <a:pt x="2419735" y="3431898"/>
                  <a:pt x="2207062" y="3171903"/>
                </a:cubicBezTo>
                <a:cubicBezTo>
                  <a:pt x="1705092" y="3418683"/>
                  <a:pt x="1053127" y="3279971"/>
                  <a:pt x="761800" y="2864320"/>
                </a:cubicBezTo>
                <a:cubicBezTo>
                  <a:pt x="475618" y="2891641"/>
                  <a:pt x="206899" y="2746929"/>
                  <a:pt x="126351" y="2522038"/>
                </a:cubicBezTo>
                <a:cubicBezTo>
                  <a:pt x="68005" y="2359329"/>
                  <a:pt x="119583" y="2183729"/>
                  <a:pt x="262132" y="2060015"/>
                </a:cubicBezTo>
                <a:cubicBezTo>
                  <a:pt x="135726" y="1999363"/>
                  <a:pt x="44327" y="1903877"/>
                  <a:pt x="428" y="1794219"/>
                </a:cubicBezTo>
                <a:lnTo>
                  <a:pt x="0" y="1792818"/>
                </a:lnTo>
                <a:lnTo>
                  <a:pt x="0" y="1496827"/>
                </a:lnTo>
                <a:lnTo>
                  <a:pt x="32744" y="1429172"/>
                </a:lnTo>
                <a:cubicBezTo>
                  <a:pt x="120632" y="1284662"/>
                  <a:pt x="294148" y="1181935"/>
                  <a:pt x="499038" y="1164667"/>
                </a:cubicBezTo>
                <a:cubicBezTo>
                  <a:pt x="500663" y="1160938"/>
                  <a:pt x="502422" y="1157289"/>
                  <a:pt x="504047" y="1153560"/>
                </a:cubicBezTo>
                <a:cubicBezTo>
                  <a:pt x="467360" y="933614"/>
                  <a:pt x="552917" y="711804"/>
                  <a:pt x="737298" y="548527"/>
                </a:cubicBezTo>
                <a:cubicBezTo>
                  <a:pt x="1028624" y="290641"/>
                  <a:pt x="1500947" y="233161"/>
                  <a:pt x="1872009" y="410301"/>
                </a:cubicBezTo>
                <a:lnTo>
                  <a:pt x="1872226" y="410046"/>
                </a:lnTo>
                <a:lnTo>
                  <a:pt x="1871332" y="409491"/>
                </a:lnTo>
                <a:lnTo>
                  <a:pt x="1872265" y="410001"/>
                </a:lnTo>
                <a:lnTo>
                  <a:pt x="1972078" y="292872"/>
                </a:lnTo>
                <a:cubicBezTo>
                  <a:pt x="2238269" y="49729"/>
                  <a:pt x="2714954" y="24910"/>
                  <a:pt x="3016061" y="266806"/>
                </a:cubicBezTo>
                <a:lnTo>
                  <a:pt x="3021164" y="260516"/>
                </a:lnTo>
                <a:lnTo>
                  <a:pt x="3095272" y="169170"/>
                </a:lnTo>
                <a:cubicBezTo>
                  <a:pt x="3187767" y="80743"/>
                  <a:pt x="3317574" y="21444"/>
                  <a:pt x="3461850" y="4784"/>
                </a:cubicBezTo>
                <a:cubicBezTo>
                  <a:pt x="3488316" y="1724"/>
                  <a:pt x="3514777" y="151"/>
                  <a:pt x="3541076" y="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chitecture of a typical Spartina foliosa stem. Leaves display a... |  Download Scientific Diagram">
            <a:extLst>
              <a:ext uri="{FF2B5EF4-FFF2-40B4-BE49-F238E27FC236}">
                <a16:creationId xmlns:a16="http://schemas.microsoft.com/office/drawing/2014/main" id="{E5EB6BDD-E79F-C206-8195-D064524C5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1942" y="-2548883"/>
            <a:ext cx="1357320" cy="245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D31BC6-FA42-6AA1-C5E4-CA9D698D7BA8}"/>
              </a:ext>
            </a:extLst>
          </p:cNvPr>
          <p:cNvSpPr txBox="1"/>
          <p:nvPr/>
        </p:nvSpPr>
        <p:spPr>
          <a:xfrm>
            <a:off x="-4137238" y="411135"/>
            <a:ext cx="2730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“Performance”</a:t>
            </a:r>
          </a:p>
        </p:txBody>
      </p:sp>
      <p:pic>
        <p:nvPicPr>
          <p:cNvPr id="12" name="Picture 4" descr="Barnacle colonization on Spartina alterniflora in Georgia salt marshes -  ScienceDirect">
            <a:extLst>
              <a:ext uri="{FF2B5EF4-FFF2-40B4-BE49-F238E27FC236}">
                <a16:creationId xmlns:a16="http://schemas.microsoft.com/office/drawing/2014/main" id="{A7D56138-AA35-1E19-D2A3-F7FCC08C2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7330" y="-2166257"/>
            <a:ext cx="1415442" cy="146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partina alterniflora - FNA">
            <a:extLst>
              <a:ext uri="{FF2B5EF4-FFF2-40B4-BE49-F238E27FC236}">
                <a16:creationId xmlns:a16="http://schemas.microsoft.com/office/drawing/2014/main" id="{00736879-66A1-E9D9-1EF3-B9A4B1D6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3257" y="-2289635"/>
            <a:ext cx="1260983" cy="17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589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DF6ABD-1485-F315-5311-2000A2DE1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06" y="-797278"/>
            <a:ext cx="10964900" cy="8472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46B8A4-DB01-C24B-A97C-AE176DCCA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42" t="13785" r="53406" b="52746"/>
          <a:stretch/>
        </p:blipFill>
        <p:spPr>
          <a:xfrm>
            <a:off x="2127804" y="264160"/>
            <a:ext cx="3968196" cy="300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4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Facts About Wildfire - World Forestry Center">
            <a:extLst>
              <a:ext uri="{FF2B5EF4-FFF2-40B4-BE49-F238E27FC236}">
                <a16:creationId xmlns:a16="http://schemas.microsoft.com/office/drawing/2014/main" id="{40E4073C-D234-4304-B678-D7EE21E5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84" y="299202"/>
            <a:ext cx="3285729" cy="25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ost-bushfire recovery in Australia | New plant growth five … | Flickr">
            <a:extLst>
              <a:ext uri="{FF2B5EF4-FFF2-40B4-BE49-F238E27FC236}">
                <a16:creationId xmlns:a16="http://schemas.microsoft.com/office/drawing/2014/main" id="{2BE8A3B0-0134-73D1-1E3E-E68A7D5D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27" y="239617"/>
            <a:ext cx="3898901" cy="260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parta Mountain WMA">
            <a:extLst>
              <a:ext uri="{FF2B5EF4-FFF2-40B4-BE49-F238E27FC236}">
                <a16:creationId xmlns:a16="http://schemas.microsoft.com/office/drawing/2014/main" id="{F22A88CD-7E57-0335-D1A6-E36FEDA41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7" t="17900" r="11472"/>
          <a:stretch/>
        </p:blipFill>
        <p:spPr bwMode="auto">
          <a:xfrm>
            <a:off x="107576" y="558054"/>
            <a:ext cx="3501092" cy="22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A54E92-FDB9-0FC5-F7D1-82E99862DA5C}"/>
              </a:ext>
            </a:extLst>
          </p:cNvPr>
          <p:cNvSpPr txBox="1"/>
          <p:nvPr/>
        </p:nvSpPr>
        <p:spPr>
          <a:xfrm>
            <a:off x="1317910" y="2655422"/>
            <a:ext cx="829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711BB-32D6-70B3-310C-16746925F7A3}"/>
              </a:ext>
            </a:extLst>
          </p:cNvPr>
          <p:cNvSpPr txBox="1"/>
          <p:nvPr/>
        </p:nvSpPr>
        <p:spPr>
          <a:xfrm>
            <a:off x="3774650" y="2844225"/>
            <a:ext cx="3755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Fire severity (</a:t>
            </a:r>
            <a:r>
              <a:rPr lang="en-US" sz="3200" b="1" dirty="0" err="1"/>
              <a:t>firesev</a:t>
            </a:r>
            <a:r>
              <a:rPr lang="en-US" sz="3200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2AF5F-99AA-98E6-A0D5-FDCE854B38C6}"/>
              </a:ext>
            </a:extLst>
          </p:cNvPr>
          <p:cNvSpPr txBox="1"/>
          <p:nvPr/>
        </p:nvSpPr>
        <p:spPr>
          <a:xfrm>
            <a:off x="9391859" y="2947809"/>
            <a:ext cx="1165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Cover</a:t>
            </a:r>
          </a:p>
        </p:txBody>
      </p:sp>
    </p:spTree>
    <p:extLst>
      <p:ext uri="{BB962C8B-B14F-4D97-AF65-F5344CB8AC3E}">
        <p14:creationId xmlns:p14="http://schemas.microsoft.com/office/powerpoint/2010/main" val="2859824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5EC9D-CB90-017C-F869-736D89B42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30" t="15072" r="13266" b="53257"/>
          <a:stretch/>
        </p:blipFill>
        <p:spPr>
          <a:xfrm>
            <a:off x="0" y="878362"/>
            <a:ext cx="7280982" cy="54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5EC9D-CB90-017C-F869-736D89B42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30" t="15072" r="13266" b="53257"/>
          <a:stretch/>
        </p:blipFill>
        <p:spPr>
          <a:xfrm>
            <a:off x="0" y="878362"/>
            <a:ext cx="7280982" cy="5465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383B81-F7F3-8A13-8FA7-BA2BD135C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38" t="50836" r="11879" b="12702"/>
          <a:stretch/>
        </p:blipFill>
        <p:spPr>
          <a:xfrm>
            <a:off x="8051800" y="371895"/>
            <a:ext cx="4140200" cy="3334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375AD4-0025-BBCB-96D9-F93483A2B9CC}"/>
              </a:ext>
            </a:extLst>
          </p:cNvPr>
          <p:cNvSpPr txBox="1"/>
          <p:nvPr/>
        </p:nvSpPr>
        <p:spPr>
          <a:xfrm>
            <a:off x="9019788" y="7883"/>
            <a:ext cx="1433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Caution!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BD076E-88E8-36F1-978A-C80FEB45C6F9}"/>
              </a:ext>
            </a:extLst>
          </p:cNvPr>
          <p:cNvSpPr/>
          <p:nvPr/>
        </p:nvSpPr>
        <p:spPr>
          <a:xfrm>
            <a:off x="8140133" y="573132"/>
            <a:ext cx="3907103" cy="2931974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5DF05F-DFD1-E35D-BBD8-EC9EC14B1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07" t="15293" r="54290" b="53225"/>
          <a:stretch/>
        </p:blipFill>
        <p:spPr>
          <a:xfrm>
            <a:off x="8120773" y="3804841"/>
            <a:ext cx="3907103" cy="29423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369334-7191-D964-C55E-0992EAE0B4E6}"/>
              </a:ext>
            </a:extLst>
          </p:cNvPr>
          <p:cNvSpPr/>
          <p:nvPr/>
        </p:nvSpPr>
        <p:spPr>
          <a:xfrm>
            <a:off x="8168348" y="3804841"/>
            <a:ext cx="3907103" cy="2931974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81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6029CF-58DC-F996-5FC0-8BEB23FB5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0" t="53662" r="54234" b="17556"/>
          <a:stretch/>
        </p:blipFill>
        <p:spPr>
          <a:xfrm>
            <a:off x="6641502" y="1568604"/>
            <a:ext cx="4977235" cy="3395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partina alterniflora | Photo taken by US Department of Agri… | Flickr">
            <a:extLst>
              <a:ext uri="{FF2B5EF4-FFF2-40B4-BE49-F238E27FC236}">
                <a16:creationId xmlns:a16="http://schemas.microsoft.com/office/drawing/2014/main" id="{B1EFE805-7313-05FA-D618-56EB7FF75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6212"/>
          <a:stretch>
            <a:fillRect/>
          </a:stretch>
        </p:blipFill>
        <p:spPr bwMode="auto">
          <a:xfrm>
            <a:off x="230622" y="1500107"/>
            <a:ext cx="5824275" cy="3503834"/>
          </a:xfrm>
          <a:custGeom>
            <a:avLst/>
            <a:gdLst>
              <a:gd name="connsiteX0" fmla="*/ 3541076 w 5824275"/>
              <a:gd name="connsiteY0" fmla="*/ 11 h 3503834"/>
              <a:gd name="connsiteX1" fmla="*/ 3903396 w 5824275"/>
              <a:gd name="connsiteY1" fmla="*/ 98851 h 3503834"/>
              <a:gd name="connsiteX2" fmla="*/ 4008240 w 5824275"/>
              <a:gd name="connsiteY2" fmla="*/ 184418 h 3503834"/>
              <a:gd name="connsiteX3" fmla="*/ 4014720 w 5824275"/>
              <a:gd name="connsiteY3" fmla="*/ 189707 h 3503834"/>
              <a:gd name="connsiteX4" fmla="*/ 4776880 w 5824275"/>
              <a:gd name="connsiteY4" fmla="*/ 44509 h 3503834"/>
              <a:gd name="connsiteX5" fmla="*/ 5163376 w 5824275"/>
              <a:gd name="connsiteY5" fmla="*/ 440622 h 3503834"/>
              <a:gd name="connsiteX6" fmla="*/ 5165467 w 5824275"/>
              <a:gd name="connsiteY6" fmla="*/ 441204 h 3503834"/>
              <a:gd name="connsiteX7" fmla="*/ 5248742 w 5824275"/>
              <a:gd name="connsiteY7" fmla="*/ 464370 h 3503834"/>
              <a:gd name="connsiteX8" fmla="*/ 5659388 w 5824275"/>
              <a:gd name="connsiteY8" fmla="*/ 825060 h 3503834"/>
              <a:gd name="connsiteX9" fmla="*/ 5637187 w 5824275"/>
              <a:gd name="connsiteY9" fmla="*/ 1241927 h 3503834"/>
              <a:gd name="connsiteX10" fmla="*/ 5807878 w 5824275"/>
              <a:gd name="connsiteY10" fmla="*/ 1545477 h 3503834"/>
              <a:gd name="connsiteX11" fmla="*/ 5824275 w 5824275"/>
              <a:gd name="connsiteY11" fmla="*/ 1689443 h 3503834"/>
              <a:gd name="connsiteX12" fmla="*/ 5824275 w 5824275"/>
              <a:gd name="connsiteY12" fmla="*/ 1739013 h 3503834"/>
              <a:gd name="connsiteX13" fmla="*/ 5818988 w 5824275"/>
              <a:gd name="connsiteY13" fmla="*/ 1795758 h 3503834"/>
              <a:gd name="connsiteX14" fmla="*/ 5799366 w 5824275"/>
              <a:gd name="connsiteY14" fmla="*/ 1879307 h 3503834"/>
              <a:gd name="connsiteX15" fmla="*/ 5039643 w 5824275"/>
              <a:gd name="connsiteY15" fmla="*/ 2437238 h 3503834"/>
              <a:gd name="connsiteX16" fmla="*/ 4767675 w 5824275"/>
              <a:gd name="connsiteY16" fmla="*/ 2915313 h 3503834"/>
              <a:gd name="connsiteX17" fmla="*/ 3841712 w 5824275"/>
              <a:gd name="connsiteY17" fmla="*/ 2973198 h 3503834"/>
              <a:gd name="connsiteX18" fmla="*/ 3180000 w 5824275"/>
              <a:gd name="connsiteY18" fmla="*/ 3483215 h 3503834"/>
              <a:gd name="connsiteX19" fmla="*/ 2207062 w 5824275"/>
              <a:gd name="connsiteY19" fmla="*/ 3171903 h 3503834"/>
              <a:gd name="connsiteX20" fmla="*/ 761800 w 5824275"/>
              <a:gd name="connsiteY20" fmla="*/ 2864320 h 3503834"/>
              <a:gd name="connsiteX21" fmla="*/ 126351 w 5824275"/>
              <a:gd name="connsiteY21" fmla="*/ 2522038 h 3503834"/>
              <a:gd name="connsiteX22" fmla="*/ 262132 w 5824275"/>
              <a:gd name="connsiteY22" fmla="*/ 2060015 h 3503834"/>
              <a:gd name="connsiteX23" fmla="*/ 428 w 5824275"/>
              <a:gd name="connsiteY23" fmla="*/ 1794219 h 3503834"/>
              <a:gd name="connsiteX24" fmla="*/ 0 w 5824275"/>
              <a:gd name="connsiteY24" fmla="*/ 1792818 h 3503834"/>
              <a:gd name="connsiteX25" fmla="*/ 0 w 5824275"/>
              <a:gd name="connsiteY25" fmla="*/ 1496827 h 3503834"/>
              <a:gd name="connsiteX26" fmla="*/ 32744 w 5824275"/>
              <a:gd name="connsiteY26" fmla="*/ 1429172 h 3503834"/>
              <a:gd name="connsiteX27" fmla="*/ 499038 w 5824275"/>
              <a:gd name="connsiteY27" fmla="*/ 1164667 h 3503834"/>
              <a:gd name="connsiteX28" fmla="*/ 504047 w 5824275"/>
              <a:gd name="connsiteY28" fmla="*/ 1153560 h 3503834"/>
              <a:gd name="connsiteX29" fmla="*/ 737298 w 5824275"/>
              <a:gd name="connsiteY29" fmla="*/ 548527 h 3503834"/>
              <a:gd name="connsiteX30" fmla="*/ 1872009 w 5824275"/>
              <a:gd name="connsiteY30" fmla="*/ 410301 h 3503834"/>
              <a:gd name="connsiteX31" fmla="*/ 1872226 w 5824275"/>
              <a:gd name="connsiteY31" fmla="*/ 410046 h 3503834"/>
              <a:gd name="connsiteX32" fmla="*/ 1871332 w 5824275"/>
              <a:gd name="connsiteY32" fmla="*/ 409491 h 3503834"/>
              <a:gd name="connsiteX33" fmla="*/ 1872265 w 5824275"/>
              <a:gd name="connsiteY33" fmla="*/ 410001 h 3503834"/>
              <a:gd name="connsiteX34" fmla="*/ 1972078 w 5824275"/>
              <a:gd name="connsiteY34" fmla="*/ 292872 h 3503834"/>
              <a:gd name="connsiteX35" fmla="*/ 3016061 w 5824275"/>
              <a:gd name="connsiteY35" fmla="*/ 266806 h 3503834"/>
              <a:gd name="connsiteX36" fmla="*/ 3021164 w 5824275"/>
              <a:gd name="connsiteY36" fmla="*/ 260516 h 3503834"/>
              <a:gd name="connsiteX37" fmla="*/ 3095272 w 5824275"/>
              <a:gd name="connsiteY37" fmla="*/ 169170 h 3503834"/>
              <a:gd name="connsiteX38" fmla="*/ 3461850 w 5824275"/>
              <a:gd name="connsiteY38" fmla="*/ 4784 h 3503834"/>
              <a:gd name="connsiteX39" fmla="*/ 3541076 w 5824275"/>
              <a:gd name="connsiteY39" fmla="*/ 11 h 350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824275" h="3503834">
                <a:moveTo>
                  <a:pt x="3541076" y="11"/>
                </a:moveTo>
                <a:cubicBezTo>
                  <a:pt x="3672566" y="-684"/>
                  <a:pt x="3799972" y="34472"/>
                  <a:pt x="3903396" y="98851"/>
                </a:cubicBezTo>
                <a:lnTo>
                  <a:pt x="4008240" y="184418"/>
                </a:lnTo>
                <a:lnTo>
                  <a:pt x="4014720" y="189707"/>
                </a:lnTo>
                <a:cubicBezTo>
                  <a:pt x="4201808" y="10216"/>
                  <a:pt x="4511275" y="-48723"/>
                  <a:pt x="4776880" y="44509"/>
                </a:cubicBezTo>
                <a:cubicBezTo>
                  <a:pt x="4979266" y="115527"/>
                  <a:pt x="5124388" y="264211"/>
                  <a:pt x="5163376" y="440622"/>
                </a:cubicBezTo>
                <a:lnTo>
                  <a:pt x="5165467" y="441204"/>
                </a:lnTo>
                <a:lnTo>
                  <a:pt x="5248742" y="464370"/>
                </a:lnTo>
                <a:cubicBezTo>
                  <a:pt x="5442146" y="529430"/>
                  <a:pt x="5593055" y="660486"/>
                  <a:pt x="5659388" y="825060"/>
                </a:cubicBezTo>
                <a:cubicBezTo>
                  <a:pt x="5714486" y="961584"/>
                  <a:pt x="5706634" y="1109863"/>
                  <a:pt x="5637187" y="1241927"/>
                </a:cubicBezTo>
                <a:cubicBezTo>
                  <a:pt x="5722540" y="1332484"/>
                  <a:pt x="5780143" y="1436457"/>
                  <a:pt x="5807878" y="1545477"/>
                </a:cubicBezTo>
                <a:lnTo>
                  <a:pt x="5824275" y="1689443"/>
                </a:lnTo>
                <a:lnTo>
                  <a:pt x="5824275" y="1739013"/>
                </a:lnTo>
                <a:lnTo>
                  <a:pt x="5818988" y="1795758"/>
                </a:lnTo>
                <a:cubicBezTo>
                  <a:pt x="5814424" y="1823728"/>
                  <a:pt x="5807895" y="1851622"/>
                  <a:pt x="5799366" y="1879307"/>
                </a:cubicBezTo>
                <a:cubicBezTo>
                  <a:pt x="5708665" y="2173757"/>
                  <a:pt x="5408404" y="2394270"/>
                  <a:pt x="5039643" y="2437238"/>
                </a:cubicBezTo>
                <a:cubicBezTo>
                  <a:pt x="5037883" y="2621026"/>
                  <a:pt x="4938654" y="2795328"/>
                  <a:pt x="4767675" y="2915313"/>
                </a:cubicBezTo>
                <a:cubicBezTo>
                  <a:pt x="4507891" y="3097642"/>
                  <a:pt x="4132632" y="3121071"/>
                  <a:pt x="3841712" y="2973198"/>
                </a:cubicBezTo>
                <a:cubicBezTo>
                  <a:pt x="3747626" y="3227193"/>
                  <a:pt x="3495694" y="3421358"/>
                  <a:pt x="3180000" y="3483215"/>
                </a:cubicBezTo>
                <a:cubicBezTo>
                  <a:pt x="2807990" y="3556098"/>
                  <a:pt x="2419735" y="3431898"/>
                  <a:pt x="2207062" y="3171903"/>
                </a:cubicBezTo>
                <a:cubicBezTo>
                  <a:pt x="1705092" y="3418683"/>
                  <a:pt x="1053127" y="3279971"/>
                  <a:pt x="761800" y="2864320"/>
                </a:cubicBezTo>
                <a:cubicBezTo>
                  <a:pt x="475618" y="2891641"/>
                  <a:pt x="206899" y="2746929"/>
                  <a:pt x="126351" y="2522038"/>
                </a:cubicBezTo>
                <a:cubicBezTo>
                  <a:pt x="68005" y="2359329"/>
                  <a:pt x="119583" y="2183729"/>
                  <a:pt x="262132" y="2060015"/>
                </a:cubicBezTo>
                <a:cubicBezTo>
                  <a:pt x="135726" y="1999363"/>
                  <a:pt x="44327" y="1903877"/>
                  <a:pt x="428" y="1794219"/>
                </a:cubicBezTo>
                <a:lnTo>
                  <a:pt x="0" y="1792818"/>
                </a:lnTo>
                <a:lnTo>
                  <a:pt x="0" y="1496827"/>
                </a:lnTo>
                <a:lnTo>
                  <a:pt x="32744" y="1429172"/>
                </a:lnTo>
                <a:cubicBezTo>
                  <a:pt x="120632" y="1284662"/>
                  <a:pt x="294148" y="1181935"/>
                  <a:pt x="499038" y="1164667"/>
                </a:cubicBezTo>
                <a:cubicBezTo>
                  <a:pt x="500663" y="1160938"/>
                  <a:pt x="502422" y="1157289"/>
                  <a:pt x="504047" y="1153560"/>
                </a:cubicBezTo>
                <a:cubicBezTo>
                  <a:pt x="467360" y="933614"/>
                  <a:pt x="552917" y="711804"/>
                  <a:pt x="737298" y="548527"/>
                </a:cubicBezTo>
                <a:cubicBezTo>
                  <a:pt x="1028624" y="290641"/>
                  <a:pt x="1500947" y="233161"/>
                  <a:pt x="1872009" y="410301"/>
                </a:cubicBezTo>
                <a:lnTo>
                  <a:pt x="1872226" y="410046"/>
                </a:lnTo>
                <a:lnTo>
                  <a:pt x="1871332" y="409491"/>
                </a:lnTo>
                <a:lnTo>
                  <a:pt x="1872265" y="410001"/>
                </a:lnTo>
                <a:lnTo>
                  <a:pt x="1972078" y="292872"/>
                </a:lnTo>
                <a:cubicBezTo>
                  <a:pt x="2238269" y="49729"/>
                  <a:pt x="2714954" y="24910"/>
                  <a:pt x="3016061" y="266806"/>
                </a:cubicBezTo>
                <a:lnTo>
                  <a:pt x="3021164" y="260516"/>
                </a:lnTo>
                <a:lnTo>
                  <a:pt x="3095272" y="169170"/>
                </a:lnTo>
                <a:cubicBezTo>
                  <a:pt x="3187767" y="80743"/>
                  <a:pt x="3317574" y="21444"/>
                  <a:pt x="3461850" y="4784"/>
                </a:cubicBezTo>
                <a:cubicBezTo>
                  <a:pt x="3488316" y="1724"/>
                  <a:pt x="3514777" y="151"/>
                  <a:pt x="3541076" y="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rchitecture of a typical Spartina foliosa stem. Leaves display a... |  Download Scientific Diagram">
            <a:extLst>
              <a:ext uri="{FF2B5EF4-FFF2-40B4-BE49-F238E27FC236}">
                <a16:creationId xmlns:a16="http://schemas.microsoft.com/office/drawing/2014/main" id="{59963ACC-18E2-989E-92B0-CA5F13159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24" y="2003644"/>
            <a:ext cx="1357320" cy="245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C0680F-0919-2ECF-4003-36A46B4B92D9}"/>
              </a:ext>
            </a:extLst>
          </p:cNvPr>
          <p:cNvSpPr txBox="1"/>
          <p:nvPr/>
        </p:nvSpPr>
        <p:spPr>
          <a:xfrm>
            <a:off x="1420228" y="4963662"/>
            <a:ext cx="2730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“Performance”</a:t>
            </a:r>
          </a:p>
        </p:txBody>
      </p:sp>
      <p:pic>
        <p:nvPicPr>
          <p:cNvPr id="8" name="Picture 4" descr="Barnacle colonization on Spartina alterniflora in Georgia salt marshes -  ScienceDirect">
            <a:extLst>
              <a:ext uri="{FF2B5EF4-FFF2-40B4-BE49-F238E27FC236}">
                <a16:creationId xmlns:a16="http://schemas.microsoft.com/office/drawing/2014/main" id="{9C4F3A07-8D08-21B2-4928-B9BB6B440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136" y="2386270"/>
            <a:ext cx="1415442" cy="146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partina alterniflora - FNA">
            <a:extLst>
              <a:ext uri="{FF2B5EF4-FFF2-40B4-BE49-F238E27FC236}">
                <a16:creationId xmlns:a16="http://schemas.microsoft.com/office/drawing/2014/main" id="{977E042F-7D95-796B-9369-8EC14F5F3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09" y="2262892"/>
            <a:ext cx="1260983" cy="17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196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938880-65E3-193B-B3AE-C9758CF05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8" y="2699551"/>
            <a:ext cx="5307124" cy="17181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6ADE694-87DB-AE27-D9E6-7B58D0A66B3E}"/>
              </a:ext>
            </a:extLst>
          </p:cNvPr>
          <p:cNvGrpSpPr/>
          <p:nvPr/>
        </p:nvGrpSpPr>
        <p:grpSpPr>
          <a:xfrm>
            <a:off x="440103" y="243904"/>
            <a:ext cx="5240261" cy="2013467"/>
            <a:chOff x="440103" y="243904"/>
            <a:chExt cx="11249800" cy="4322512"/>
          </a:xfrm>
        </p:grpSpPr>
        <p:pic>
          <p:nvPicPr>
            <p:cNvPr id="3" name="Picture 2" descr="Spartina alterniflora | Photo taken by US Department of Agri… | Flickr">
              <a:extLst>
                <a:ext uri="{FF2B5EF4-FFF2-40B4-BE49-F238E27FC236}">
                  <a16:creationId xmlns:a16="http://schemas.microsoft.com/office/drawing/2014/main" id="{F8137E5C-2965-2257-6CD0-364A8BD2C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" b="6212"/>
            <a:stretch>
              <a:fillRect/>
            </a:stretch>
          </p:blipFill>
          <p:spPr bwMode="auto">
            <a:xfrm>
              <a:off x="5865628" y="243904"/>
              <a:ext cx="5824275" cy="3503834"/>
            </a:xfrm>
            <a:custGeom>
              <a:avLst/>
              <a:gdLst>
                <a:gd name="connsiteX0" fmla="*/ 3541076 w 5824275"/>
                <a:gd name="connsiteY0" fmla="*/ 11 h 3503834"/>
                <a:gd name="connsiteX1" fmla="*/ 3903396 w 5824275"/>
                <a:gd name="connsiteY1" fmla="*/ 98851 h 3503834"/>
                <a:gd name="connsiteX2" fmla="*/ 4008240 w 5824275"/>
                <a:gd name="connsiteY2" fmla="*/ 184418 h 3503834"/>
                <a:gd name="connsiteX3" fmla="*/ 4014720 w 5824275"/>
                <a:gd name="connsiteY3" fmla="*/ 189707 h 3503834"/>
                <a:gd name="connsiteX4" fmla="*/ 4776880 w 5824275"/>
                <a:gd name="connsiteY4" fmla="*/ 44509 h 3503834"/>
                <a:gd name="connsiteX5" fmla="*/ 5163376 w 5824275"/>
                <a:gd name="connsiteY5" fmla="*/ 440622 h 3503834"/>
                <a:gd name="connsiteX6" fmla="*/ 5165467 w 5824275"/>
                <a:gd name="connsiteY6" fmla="*/ 441204 h 3503834"/>
                <a:gd name="connsiteX7" fmla="*/ 5248742 w 5824275"/>
                <a:gd name="connsiteY7" fmla="*/ 464370 h 3503834"/>
                <a:gd name="connsiteX8" fmla="*/ 5659388 w 5824275"/>
                <a:gd name="connsiteY8" fmla="*/ 825060 h 3503834"/>
                <a:gd name="connsiteX9" fmla="*/ 5637187 w 5824275"/>
                <a:gd name="connsiteY9" fmla="*/ 1241927 h 3503834"/>
                <a:gd name="connsiteX10" fmla="*/ 5807878 w 5824275"/>
                <a:gd name="connsiteY10" fmla="*/ 1545477 h 3503834"/>
                <a:gd name="connsiteX11" fmla="*/ 5824275 w 5824275"/>
                <a:gd name="connsiteY11" fmla="*/ 1689443 h 3503834"/>
                <a:gd name="connsiteX12" fmla="*/ 5824275 w 5824275"/>
                <a:gd name="connsiteY12" fmla="*/ 1739013 h 3503834"/>
                <a:gd name="connsiteX13" fmla="*/ 5818988 w 5824275"/>
                <a:gd name="connsiteY13" fmla="*/ 1795758 h 3503834"/>
                <a:gd name="connsiteX14" fmla="*/ 5799366 w 5824275"/>
                <a:gd name="connsiteY14" fmla="*/ 1879307 h 3503834"/>
                <a:gd name="connsiteX15" fmla="*/ 5039643 w 5824275"/>
                <a:gd name="connsiteY15" fmla="*/ 2437238 h 3503834"/>
                <a:gd name="connsiteX16" fmla="*/ 4767675 w 5824275"/>
                <a:gd name="connsiteY16" fmla="*/ 2915313 h 3503834"/>
                <a:gd name="connsiteX17" fmla="*/ 3841712 w 5824275"/>
                <a:gd name="connsiteY17" fmla="*/ 2973198 h 3503834"/>
                <a:gd name="connsiteX18" fmla="*/ 3180000 w 5824275"/>
                <a:gd name="connsiteY18" fmla="*/ 3483215 h 3503834"/>
                <a:gd name="connsiteX19" fmla="*/ 2207062 w 5824275"/>
                <a:gd name="connsiteY19" fmla="*/ 3171903 h 3503834"/>
                <a:gd name="connsiteX20" fmla="*/ 761800 w 5824275"/>
                <a:gd name="connsiteY20" fmla="*/ 2864320 h 3503834"/>
                <a:gd name="connsiteX21" fmla="*/ 126351 w 5824275"/>
                <a:gd name="connsiteY21" fmla="*/ 2522038 h 3503834"/>
                <a:gd name="connsiteX22" fmla="*/ 262132 w 5824275"/>
                <a:gd name="connsiteY22" fmla="*/ 2060015 h 3503834"/>
                <a:gd name="connsiteX23" fmla="*/ 428 w 5824275"/>
                <a:gd name="connsiteY23" fmla="*/ 1794219 h 3503834"/>
                <a:gd name="connsiteX24" fmla="*/ 0 w 5824275"/>
                <a:gd name="connsiteY24" fmla="*/ 1792818 h 3503834"/>
                <a:gd name="connsiteX25" fmla="*/ 0 w 5824275"/>
                <a:gd name="connsiteY25" fmla="*/ 1496827 h 3503834"/>
                <a:gd name="connsiteX26" fmla="*/ 32744 w 5824275"/>
                <a:gd name="connsiteY26" fmla="*/ 1429172 h 3503834"/>
                <a:gd name="connsiteX27" fmla="*/ 499038 w 5824275"/>
                <a:gd name="connsiteY27" fmla="*/ 1164667 h 3503834"/>
                <a:gd name="connsiteX28" fmla="*/ 504047 w 5824275"/>
                <a:gd name="connsiteY28" fmla="*/ 1153560 h 3503834"/>
                <a:gd name="connsiteX29" fmla="*/ 737298 w 5824275"/>
                <a:gd name="connsiteY29" fmla="*/ 548527 h 3503834"/>
                <a:gd name="connsiteX30" fmla="*/ 1872009 w 5824275"/>
                <a:gd name="connsiteY30" fmla="*/ 410301 h 3503834"/>
                <a:gd name="connsiteX31" fmla="*/ 1872226 w 5824275"/>
                <a:gd name="connsiteY31" fmla="*/ 410046 h 3503834"/>
                <a:gd name="connsiteX32" fmla="*/ 1871332 w 5824275"/>
                <a:gd name="connsiteY32" fmla="*/ 409491 h 3503834"/>
                <a:gd name="connsiteX33" fmla="*/ 1872265 w 5824275"/>
                <a:gd name="connsiteY33" fmla="*/ 410001 h 3503834"/>
                <a:gd name="connsiteX34" fmla="*/ 1972078 w 5824275"/>
                <a:gd name="connsiteY34" fmla="*/ 292872 h 3503834"/>
                <a:gd name="connsiteX35" fmla="*/ 3016061 w 5824275"/>
                <a:gd name="connsiteY35" fmla="*/ 266806 h 3503834"/>
                <a:gd name="connsiteX36" fmla="*/ 3021164 w 5824275"/>
                <a:gd name="connsiteY36" fmla="*/ 260516 h 3503834"/>
                <a:gd name="connsiteX37" fmla="*/ 3095272 w 5824275"/>
                <a:gd name="connsiteY37" fmla="*/ 169170 h 3503834"/>
                <a:gd name="connsiteX38" fmla="*/ 3461850 w 5824275"/>
                <a:gd name="connsiteY38" fmla="*/ 4784 h 3503834"/>
                <a:gd name="connsiteX39" fmla="*/ 3541076 w 5824275"/>
                <a:gd name="connsiteY39" fmla="*/ 11 h 350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824275" h="3503834">
                  <a:moveTo>
                    <a:pt x="3541076" y="11"/>
                  </a:moveTo>
                  <a:cubicBezTo>
                    <a:pt x="3672566" y="-684"/>
                    <a:pt x="3799972" y="34472"/>
                    <a:pt x="3903396" y="98851"/>
                  </a:cubicBezTo>
                  <a:lnTo>
                    <a:pt x="4008240" y="184418"/>
                  </a:lnTo>
                  <a:lnTo>
                    <a:pt x="4014720" y="189707"/>
                  </a:lnTo>
                  <a:cubicBezTo>
                    <a:pt x="4201808" y="10216"/>
                    <a:pt x="4511275" y="-48723"/>
                    <a:pt x="4776880" y="44509"/>
                  </a:cubicBezTo>
                  <a:cubicBezTo>
                    <a:pt x="4979266" y="115527"/>
                    <a:pt x="5124388" y="264211"/>
                    <a:pt x="5163376" y="440622"/>
                  </a:cubicBezTo>
                  <a:lnTo>
                    <a:pt x="5165467" y="441204"/>
                  </a:lnTo>
                  <a:lnTo>
                    <a:pt x="5248742" y="464370"/>
                  </a:lnTo>
                  <a:cubicBezTo>
                    <a:pt x="5442146" y="529430"/>
                    <a:pt x="5593055" y="660486"/>
                    <a:pt x="5659388" y="825060"/>
                  </a:cubicBezTo>
                  <a:cubicBezTo>
                    <a:pt x="5714486" y="961584"/>
                    <a:pt x="5706634" y="1109863"/>
                    <a:pt x="5637187" y="1241927"/>
                  </a:cubicBezTo>
                  <a:cubicBezTo>
                    <a:pt x="5722540" y="1332484"/>
                    <a:pt x="5780143" y="1436457"/>
                    <a:pt x="5807878" y="1545477"/>
                  </a:cubicBezTo>
                  <a:lnTo>
                    <a:pt x="5824275" y="1689443"/>
                  </a:lnTo>
                  <a:lnTo>
                    <a:pt x="5824275" y="1739013"/>
                  </a:lnTo>
                  <a:lnTo>
                    <a:pt x="5818988" y="1795758"/>
                  </a:lnTo>
                  <a:cubicBezTo>
                    <a:pt x="5814424" y="1823728"/>
                    <a:pt x="5807895" y="1851622"/>
                    <a:pt x="5799366" y="1879307"/>
                  </a:cubicBezTo>
                  <a:cubicBezTo>
                    <a:pt x="5708665" y="2173757"/>
                    <a:pt x="5408404" y="2394270"/>
                    <a:pt x="5039643" y="2437238"/>
                  </a:cubicBezTo>
                  <a:cubicBezTo>
                    <a:pt x="5037883" y="2621026"/>
                    <a:pt x="4938654" y="2795328"/>
                    <a:pt x="4767675" y="2915313"/>
                  </a:cubicBezTo>
                  <a:cubicBezTo>
                    <a:pt x="4507891" y="3097642"/>
                    <a:pt x="4132632" y="3121071"/>
                    <a:pt x="3841712" y="2973198"/>
                  </a:cubicBezTo>
                  <a:cubicBezTo>
                    <a:pt x="3747626" y="3227193"/>
                    <a:pt x="3495694" y="3421358"/>
                    <a:pt x="3180000" y="3483215"/>
                  </a:cubicBezTo>
                  <a:cubicBezTo>
                    <a:pt x="2807990" y="3556098"/>
                    <a:pt x="2419735" y="3431898"/>
                    <a:pt x="2207062" y="3171903"/>
                  </a:cubicBezTo>
                  <a:cubicBezTo>
                    <a:pt x="1705092" y="3418683"/>
                    <a:pt x="1053127" y="3279971"/>
                    <a:pt x="761800" y="2864320"/>
                  </a:cubicBezTo>
                  <a:cubicBezTo>
                    <a:pt x="475618" y="2891641"/>
                    <a:pt x="206899" y="2746929"/>
                    <a:pt x="126351" y="2522038"/>
                  </a:cubicBezTo>
                  <a:cubicBezTo>
                    <a:pt x="68005" y="2359329"/>
                    <a:pt x="119583" y="2183729"/>
                    <a:pt x="262132" y="2060015"/>
                  </a:cubicBezTo>
                  <a:cubicBezTo>
                    <a:pt x="135726" y="1999363"/>
                    <a:pt x="44327" y="1903877"/>
                    <a:pt x="428" y="1794219"/>
                  </a:cubicBezTo>
                  <a:lnTo>
                    <a:pt x="0" y="1792818"/>
                  </a:lnTo>
                  <a:lnTo>
                    <a:pt x="0" y="1496827"/>
                  </a:lnTo>
                  <a:lnTo>
                    <a:pt x="32744" y="1429172"/>
                  </a:lnTo>
                  <a:cubicBezTo>
                    <a:pt x="120632" y="1284662"/>
                    <a:pt x="294148" y="1181935"/>
                    <a:pt x="499038" y="1164667"/>
                  </a:cubicBezTo>
                  <a:cubicBezTo>
                    <a:pt x="500663" y="1160938"/>
                    <a:pt x="502422" y="1157289"/>
                    <a:pt x="504047" y="1153560"/>
                  </a:cubicBezTo>
                  <a:cubicBezTo>
                    <a:pt x="467360" y="933614"/>
                    <a:pt x="552917" y="711804"/>
                    <a:pt x="737298" y="548527"/>
                  </a:cubicBezTo>
                  <a:cubicBezTo>
                    <a:pt x="1028624" y="290641"/>
                    <a:pt x="1500947" y="233161"/>
                    <a:pt x="1872009" y="410301"/>
                  </a:cubicBezTo>
                  <a:lnTo>
                    <a:pt x="1872226" y="410046"/>
                  </a:lnTo>
                  <a:lnTo>
                    <a:pt x="1871332" y="409491"/>
                  </a:lnTo>
                  <a:lnTo>
                    <a:pt x="1872265" y="410001"/>
                  </a:lnTo>
                  <a:lnTo>
                    <a:pt x="1972078" y="292872"/>
                  </a:lnTo>
                  <a:cubicBezTo>
                    <a:pt x="2238269" y="49729"/>
                    <a:pt x="2714954" y="24910"/>
                    <a:pt x="3016061" y="266806"/>
                  </a:cubicBezTo>
                  <a:lnTo>
                    <a:pt x="3021164" y="260516"/>
                  </a:lnTo>
                  <a:lnTo>
                    <a:pt x="3095272" y="169170"/>
                  </a:lnTo>
                  <a:cubicBezTo>
                    <a:pt x="3187767" y="80743"/>
                    <a:pt x="3317574" y="21444"/>
                    <a:pt x="3461850" y="4784"/>
                  </a:cubicBezTo>
                  <a:cubicBezTo>
                    <a:pt x="3488316" y="1724"/>
                    <a:pt x="3514777" y="151"/>
                    <a:pt x="3541076" y="11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Sporobolus alterniflorus - Wikipedia">
              <a:extLst>
                <a:ext uri="{FF2B5EF4-FFF2-40B4-BE49-F238E27FC236}">
                  <a16:creationId xmlns:a16="http://schemas.microsoft.com/office/drawing/2014/main" id="{394A7AF6-69F4-2E8F-9807-6DC25840A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834" y="401890"/>
              <a:ext cx="1674925" cy="1077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Spartina alterniflora (Smooth Cordgrass)">
              <a:extLst>
                <a:ext uri="{FF2B5EF4-FFF2-40B4-BE49-F238E27FC236}">
                  <a16:creationId xmlns:a16="http://schemas.microsoft.com/office/drawing/2014/main" id="{0C230B0F-FFE1-0A9E-2872-E54CBB086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03" y="1371599"/>
              <a:ext cx="2164088" cy="1442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Spartina Marsh Grass, The Circle of Life - Eat Stay Play Beaufort">
              <a:extLst>
                <a:ext uri="{FF2B5EF4-FFF2-40B4-BE49-F238E27FC236}">
                  <a16:creationId xmlns:a16="http://schemas.microsoft.com/office/drawing/2014/main" id="{3CCBB0C6-7469-C9A2-E721-717161829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939" y="1975682"/>
              <a:ext cx="2089949" cy="1442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The ubiquitous SC coastal marsh grass is no longer called spartina - The  Citadel Today">
              <a:extLst>
                <a:ext uri="{FF2B5EF4-FFF2-40B4-BE49-F238E27FC236}">
                  <a16:creationId xmlns:a16="http://schemas.microsoft.com/office/drawing/2014/main" id="{6A896EDB-5D26-E78E-1865-70A1832F7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704" y="1006688"/>
              <a:ext cx="2095617" cy="1573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 descr="Architecture of a typical Spartina foliosa stem. Leaves display a... |  Download Scientific Diagram">
              <a:extLst>
                <a:ext uri="{FF2B5EF4-FFF2-40B4-BE49-F238E27FC236}">
                  <a16:creationId xmlns:a16="http://schemas.microsoft.com/office/drawing/2014/main" id="{0BF67C9F-3D39-F06C-FDE8-7C27C01DB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0530" y="747441"/>
              <a:ext cx="1357320" cy="2456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ED316C-EBB1-2962-FD14-AB991EF6E37C}"/>
                </a:ext>
              </a:extLst>
            </p:cNvPr>
            <p:cNvSpPr txBox="1"/>
            <p:nvPr/>
          </p:nvSpPr>
          <p:spPr>
            <a:xfrm>
              <a:off x="1188849" y="3548760"/>
              <a:ext cx="4235176" cy="858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Genetic diversity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552DEC-0B11-D6B8-1DB6-5AD87BDDC464}"/>
                </a:ext>
              </a:extLst>
            </p:cNvPr>
            <p:cNvSpPr txBox="1"/>
            <p:nvPr/>
          </p:nvSpPr>
          <p:spPr>
            <a:xfrm>
              <a:off x="7055233" y="3707460"/>
              <a:ext cx="3820564" cy="858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“Performance”</a:t>
              </a:r>
            </a:p>
          </p:txBody>
        </p:sp>
        <p:pic>
          <p:nvPicPr>
            <p:cNvPr id="8196" name="Picture 4" descr="Barnacle colonization on Spartina alterniflora in Georgia salt marshes -  ScienceDirect">
              <a:extLst>
                <a:ext uri="{FF2B5EF4-FFF2-40B4-BE49-F238E27FC236}">
                  <a16:creationId xmlns:a16="http://schemas.microsoft.com/office/drawing/2014/main" id="{BB64E48B-EE33-126B-A300-C60A6DA72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5142" y="1130067"/>
              <a:ext cx="1415442" cy="1469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" name="Picture 2" descr="Spartina alterniflora - FNA">
              <a:extLst>
                <a:ext uri="{FF2B5EF4-FFF2-40B4-BE49-F238E27FC236}">
                  <a16:creationId xmlns:a16="http://schemas.microsoft.com/office/drawing/2014/main" id="{EA931D9F-8B50-99F8-2E1C-14F3ECCEF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9215" y="1006689"/>
              <a:ext cx="1260983" cy="1705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B7378A0-1F45-F091-41E8-8334AEAD79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0285" y="1073326"/>
            <a:ext cx="5142043" cy="232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A5BAC7-FB59-7B72-3F26-C0FBED95C2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7861" y="3772269"/>
            <a:ext cx="3286126" cy="271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73CA42-1F1E-233A-2A4E-A72B3ABE9D00}"/>
              </a:ext>
            </a:extLst>
          </p:cNvPr>
          <p:cNvSpPr txBox="1"/>
          <p:nvPr/>
        </p:nvSpPr>
        <p:spPr>
          <a:xfrm>
            <a:off x="621130" y="4759026"/>
            <a:ext cx="4106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(Latent variables are diagramed as circles)</a:t>
            </a:r>
          </a:p>
        </p:txBody>
      </p:sp>
    </p:spTree>
    <p:extLst>
      <p:ext uri="{BB962C8B-B14F-4D97-AF65-F5344CB8AC3E}">
        <p14:creationId xmlns:p14="http://schemas.microsoft.com/office/powerpoint/2010/main" val="1742017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352B8-FB53-8D60-C389-9B4A163C5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D32BB-69F3-6AB4-9915-8AF8A100C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ABF2C-D7AB-D986-2938-156B43B5B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6" t="18833" r="54011" b="53318"/>
          <a:stretch/>
        </p:blipFill>
        <p:spPr>
          <a:xfrm>
            <a:off x="1236415" y="210526"/>
            <a:ext cx="9719170" cy="643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04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12D87-60D2-DC1B-8DEE-10A7CAC1D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4B76E-3C65-2E8D-35A2-1CA3EBA31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4E13C30-1327-42B0-B8A5-4008BED0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037"/>
            <a:ext cx="11991817" cy="520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52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1F8A-4521-AC54-99A8-BF65C2F62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628515A3-83F1-76C6-0062-D7C54A8F2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81441"/>
            <a:ext cx="12102461" cy="5189771"/>
          </a:xfrm>
        </p:spPr>
      </p:pic>
    </p:spTree>
    <p:extLst>
      <p:ext uri="{BB962C8B-B14F-4D97-AF65-F5344CB8AC3E}">
        <p14:creationId xmlns:p14="http://schemas.microsoft.com/office/powerpoint/2010/main" val="1183830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43335-982B-C9F8-9BBF-FDCABF5FB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6D40BD8-8B1A-1F37-7220-1A8511A8C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45"/>
          <a:stretch/>
        </p:blipFill>
        <p:spPr>
          <a:xfrm>
            <a:off x="-2594" y="586154"/>
            <a:ext cx="12194594" cy="5260009"/>
          </a:xfrm>
        </p:spPr>
      </p:pic>
    </p:spTree>
    <p:extLst>
      <p:ext uri="{BB962C8B-B14F-4D97-AF65-F5344CB8AC3E}">
        <p14:creationId xmlns:p14="http://schemas.microsoft.com/office/powerpoint/2010/main" val="315376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DD95-B5FF-3904-719B-EAA70F239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8E254-FEC0-A9C7-0E5F-5A43F9C75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AE48D88-9BDA-53C4-6D39-089F057E4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253"/>
            <a:ext cx="11945400" cy="514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55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1395AF5-E044-38F1-E3A3-44312B7D2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430"/>
            <a:ext cx="12149776" cy="528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0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Facts About Wildfire - World Forestry Center">
            <a:extLst>
              <a:ext uri="{FF2B5EF4-FFF2-40B4-BE49-F238E27FC236}">
                <a16:creationId xmlns:a16="http://schemas.microsoft.com/office/drawing/2014/main" id="{40E4073C-D234-4304-B678-D7EE21E5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84" y="299202"/>
            <a:ext cx="3285729" cy="25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ost-bushfire recovery in Australia | New plant growth five … | Flickr">
            <a:extLst>
              <a:ext uri="{FF2B5EF4-FFF2-40B4-BE49-F238E27FC236}">
                <a16:creationId xmlns:a16="http://schemas.microsoft.com/office/drawing/2014/main" id="{2BE8A3B0-0134-73D1-1E3E-E68A7D5D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27" y="239617"/>
            <a:ext cx="3898901" cy="260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parta Mountain WMA">
            <a:extLst>
              <a:ext uri="{FF2B5EF4-FFF2-40B4-BE49-F238E27FC236}">
                <a16:creationId xmlns:a16="http://schemas.microsoft.com/office/drawing/2014/main" id="{F22A88CD-7E57-0335-D1A6-E36FEDA41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7" t="17900" r="11472"/>
          <a:stretch/>
        </p:blipFill>
        <p:spPr bwMode="auto">
          <a:xfrm>
            <a:off x="107576" y="558054"/>
            <a:ext cx="3501092" cy="22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A54E92-FDB9-0FC5-F7D1-82E99862DA5C}"/>
              </a:ext>
            </a:extLst>
          </p:cNvPr>
          <p:cNvSpPr txBox="1"/>
          <p:nvPr/>
        </p:nvSpPr>
        <p:spPr>
          <a:xfrm>
            <a:off x="1317910" y="2655422"/>
            <a:ext cx="829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711BB-32D6-70B3-310C-16746925F7A3}"/>
              </a:ext>
            </a:extLst>
          </p:cNvPr>
          <p:cNvSpPr txBox="1"/>
          <p:nvPr/>
        </p:nvSpPr>
        <p:spPr>
          <a:xfrm>
            <a:off x="3774650" y="2844225"/>
            <a:ext cx="3755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Fire severity (</a:t>
            </a:r>
            <a:r>
              <a:rPr lang="en-US" sz="3200" b="1" dirty="0" err="1"/>
              <a:t>firesev</a:t>
            </a:r>
            <a:r>
              <a:rPr lang="en-US" sz="3200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2AF5F-99AA-98E6-A0D5-FDCE854B38C6}"/>
              </a:ext>
            </a:extLst>
          </p:cNvPr>
          <p:cNvSpPr txBox="1"/>
          <p:nvPr/>
        </p:nvSpPr>
        <p:spPr>
          <a:xfrm>
            <a:off x="9391859" y="2947809"/>
            <a:ext cx="1165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Cover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C6941C-E00E-E96C-D56D-99495911333F}"/>
              </a:ext>
            </a:extLst>
          </p:cNvPr>
          <p:cNvSpPr/>
          <p:nvPr/>
        </p:nvSpPr>
        <p:spPr>
          <a:xfrm>
            <a:off x="3307976" y="4948518"/>
            <a:ext cx="1963271" cy="1479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D913B1-6C87-8974-0151-721AB5E53728}"/>
              </a:ext>
            </a:extLst>
          </p:cNvPr>
          <p:cNvSpPr txBox="1"/>
          <p:nvPr/>
        </p:nvSpPr>
        <p:spPr>
          <a:xfrm>
            <a:off x="257738" y="6141635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highlight>
                  <a:srgbClr val="C0C0C0"/>
                </a:highlight>
                <a:latin typeface="Andale Mono" panose="020B0509000000000004" pitchFamily="49" charset="0"/>
              </a:rPr>
              <a:t>lm</a:t>
            </a:r>
            <a:r>
              <a:rPr lang="en-US" sz="2000" b="1" dirty="0">
                <a:highlight>
                  <a:srgbClr val="C0C0C0"/>
                </a:highlight>
                <a:latin typeface="Andale Mono" panose="020B0509000000000004" pitchFamily="49" charset="0"/>
              </a:rPr>
              <a:t>(cover ~ age + </a:t>
            </a:r>
            <a:r>
              <a:rPr lang="en-US" sz="2000" b="1" dirty="0" err="1">
                <a:highlight>
                  <a:srgbClr val="C0C0C0"/>
                </a:highlight>
                <a:latin typeface="Andale Mono" panose="020B0509000000000004" pitchFamily="49" charset="0"/>
              </a:rPr>
              <a:t>firesev</a:t>
            </a:r>
            <a:r>
              <a:rPr lang="en-US" sz="2000" b="1" dirty="0">
                <a:highlight>
                  <a:srgbClr val="C0C0C0"/>
                </a:highlight>
                <a:latin typeface="Andale Mono" panose="020B05090000000000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6177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7492E-AE02-76A5-DA7C-690B0F39A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794AA0-C1A7-DA0E-35E8-25D6FC932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8" y="2699551"/>
            <a:ext cx="5307124" cy="17181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18A36F1-7059-7F4E-D60C-EB2340FF78E9}"/>
              </a:ext>
            </a:extLst>
          </p:cNvPr>
          <p:cNvGrpSpPr/>
          <p:nvPr/>
        </p:nvGrpSpPr>
        <p:grpSpPr>
          <a:xfrm>
            <a:off x="440103" y="243904"/>
            <a:ext cx="5240261" cy="2013467"/>
            <a:chOff x="440103" y="243904"/>
            <a:chExt cx="11249800" cy="4322512"/>
          </a:xfrm>
        </p:grpSpPr>
        <p:pic>
          <p:nvPicPr>
            <p:cNvPr id="3" name="Picture 2" descr="Spartina alterniflora | Photo taken by US Department of Agri… | Flickr">
              <a:extLst>
                <a:ext uri="{FF2B5EF4-FFF2-40B4-BE49-F238E27FC236}">
                  <a16:creationId xmlns:a16="http://schemas.microsoft.com/office/drawing/2014/main" id="{CD7B91FE-B049-5893-9952-D02063CD7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" b="6212"/>
            <a:stretch>
              <a:fillRect/>
            </a:stretch>
          </p:blipFill>
          <p:spPr bwMode="auto">
            <a:xfrm>
              <a:off x="5865628" y="243904"/>
              <a:ext cx="5824275" cy="3503834"/>
            </a:xfrm>
            <a:custGeom>
              <a:avLst/>
              <a:gdLst>
                <a:gd name="connsiteX0" fmla="*/ 3541076 w 5824275"/>
                <a:gd name="connsiteY0" fmla="*/ 11 h 3503834"/>
                <a:gd name="connsiteX1" fmla="*/ 3903396 w 5824275"/>
                <a:gd name="connsiteY1" fmla="*/ 98851 h 3503834"/>
                <a:gd name="connsiteX2" fmla="*/ 4008240 w 5824275"/>
                <a:gd name="connsiteY2" fmla="*/ 184418 h 3503834"/>
                <a:gd name="connsiteX3" fmla="*/ 4014720 w 5824275"/>
                <a:gd name="connsiteY3" fmla="*/ 189707 h 3503834"/>
                <a:gd name="connsiteX4" fmla="*/ 4776880 w 5824275"/>
                <a:gd name="connsiteY4" fmla="*/ 44509 h 3503834"/>
                <a:gd name="connsiteX5" fmla="*/ 5163376 w 5824275"/>
                <a:gd name="connsiteY5" fmla="*/ 440622 h 3503834"/>
                <a:gd name="connsiteX6" fmla="*/ 5165467 w 5824275"/>
                <a:gd name="connsiteY6" fmla="*/ 441204 h 3503834"/>
                <a:gd name="connsiteX7" fmla="*/ 5248742 w 5824275"/>
                <a:gd name="connsiteY7" fmla="*/ 464370 h 3503834"/>
                <a:gd name="connsiteX8" fmla="*/ 5659388 w 5824275"/>
                <a:gd name="connsiteY8" fmla="*/ 825060 h 3503834"/>
                <a:gd name="connsiteX9" fmla="*/ 5637187 w 5824275"/>
                <a:gd name="connsiteY9" fmla="*/ 1241927 h 3503834"/>
                <a:gd name="connsiteX10" fmla="*/ 5807878 w 5824275"/>
                <a:gd name="connsiteY10" fmla="*/ 1545477 h 3503834"/>
                <a:gd name="connsiteX11" fmla="*/ 5824275 w 5824275"/>
                <a:gd name="connsiteY11" fmla="*/ 1689443 h 3503834"/>
                <a:gd name="connsiteX12" fmla="*/ 5824275 w 5824275"/>
                <a:gd name="connsiteY12" fmla="*/ 1739013 h 3503834"/>
                <a:gd name="connsiteX13" fmla="*/ 5818988 w 5824275"/>
                <a:gd name="connsiteY13" fmla="*/ 1795758 h 3503834"/>
                <a:gd name="connsiteX14" fmla="*/ 5799366 w 5824275"/>
                <a:gd name="connsiteY14" fmla="*/ 1879307 h 3503834"/>
                <a:gd name="connsiteX15" fmla="*/ 5039643 w 5824275"/>
                <a:gd name="connsiteY15" fmla="*/ 2437238 h 3503834"/>
                <a:gd name="connsiteX16" fmla="*/ 4767675 w 5824275"/>
                <a:gd name="connsiteY16" fmla="*/ 2915313 h 3503834"/>
                <a:gd name="connsiteX17" fmla="*/ 3841712 w 5824275"/>
                <a:gd name="connsiteY17" fmla="*/ 2973198 h 3503834"/>
                <a:gd name="connsiteX18" fmla="*/ 3180000 w 5824275"/>
                <a:gd name="connsiteY18" fmla="*/ 3483215 h 3503834"/>
                <a:gd name="connsiteX19" fmla="*/ 2207062 w 5824275"/>
                <a:gd name="connsiteY19" fmla="*/ 3171903 h 3503834"/>
                <a:gd name="connsiteX20" fmla="*/ 761800 w 5824275"/>
                <a:gd name="connsiteY20" fmla="*/ 2864320 h 3503834"/>
                <a:gd name="connsiteX21" fmla="*/ 126351 w 5824275"/>
                <a:gd name="connsiteY21" fmla="*/ 2522038 h 3503834"/>
                <a:gd name="connsiteX22" fmla="*/ 262132 w 5824275"/>
                <a:gd name="connsiteY22" fmla="*/ 2060015 h 3503834"/>
                <a:gd name="connsiteX23" fmla="*/ 428 w 5824275"/>
                <a:gd name="connsiteY23" fmla="*/ 1794219 h 3503834"/>
                <a:gd name="connsiteX24" fmla="*/ 0 w 5824275"/>
                <a:gd name="connsiteY24" fmla="*/ 1792818 h 3503834"/>
                <a:gd name="connsiteX25" fmla="*/ 0 w 5824275"/>
                <a:gd name="connsiteY25" fmla="*/ 1496827 h 3503834"/>
                <a:gd name="connsiteX26" fmla="*/ 32744 w 5824275"/>
                <a:gd name="connsiteY26" fmla="*/ 1429172 h 3503834"/>
                <a:gd name="connsiteX27" fmla="*/ 499038 w 5824275"/>
                <a:gd name="connsiteY27" fmla="*/ 1164667 h 3503834"/>
                <a:gd name="connsiteX28" fmla="*/ 504047 w 5824275"/>
                <a:gd name="connsiteY28" fmla="*/ 1153560 h 3503834"/>
                <a:gd name="connsiteX29" fmla="*/ 737298 w 5824275"/>
                <a:gd name="connsiteY29" fmla="*/ 548527 h 3503834"/>
                <a:gd name="connsiteX30" fmla="*/ 1872009 w 5824275"/>
                <a:gd name="connsiteY30" fmla="*/ 410301 h 3503834"/>
                <a:gd name="connsiteX31" fmla="*/ 1872226 w 5824275"/>
                <a:gd name="connsiteY31" fmla="*/ 410046 h 3503834"/>
                <a:gd name="connsiteX32" fmla="*/ 1871332 w 5824275"/>
                <a:gd name="connsiteY32" fmla="*/ 409491 h 3503834"/>
                <a:gd name="connsiteX33" fmla="*/ 1872265 w 5824275"/>
                <a:gd name="connsiteY33" fmla="*/ 410001 h 3503834"/>
                <a:gd name="connsiteX34" fmla="*/ 1972078 w 5824275"/>
                <a:gd name="connsiteY34" fmla="*/ 292872 h 3503834"/>
                <a:gd name="connsiteX35" fmla="*/ 3016061 w 5824275"/>
                <a:gd name="connsiteY35" fmla="*/ 266806 h 3503834"/>
                <a:gd name="connsiteX36" fmla="*/ 3021164 w 5824275"/>
                <a:gd name="connsiteY36" fmla="*/ 260516 h 3503834"/>
                <a:gd name="connsiteX37" fmla="*/ 3095272 w 5824275"/>
                <a:gd name="connsiteY37" fmla="*/ 169170 h 3503834"/>
                <a:gd name="connsiteX38" fmla="*/ 3461850 w 5824275"/>
                <a:gd name="connsiteY38" fmla="*/ 4784 h 3503834"/>
                <a:gd name="connsiteX39" fmla="*/ 3541076 w 5824275"/>
                <a:gd name="connsiteY39" fmla="*/ 11 h 350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824275" h="3503834">
                  <a:moveTo>
                    <a:pt x="3541076" y="11"/>
                  </a:moveTo>
                  <a:cubicBezTo>
                    <a:pt x="3672566" y="-684"/>
                    <a:pt x="3799972" y="34472"/>
                    <a:pt x="3903396" y="98851"/>
                  </a:cubicBezTo>
                  <a:lnTo>
                    <a:pt x="4008240" y="184418"/>
                  </a:lnTo>
                  <a:lnTo>
                    <a:pt x="4014720" y="189707"/>
                  </a:lnTo>
                  <a:cubicBezTo>
                    <a:pt x="4201808" y="10216"/>
                    <a:pt x="4511275" y="-48723"/>
                    <a:pt x="4776880" y="44509"/>
                  </a:cubicBezTo>
                  <a:cubicBezTo>
                    <a:pt x="4979266" y="115527"/>
                    <a:pt x="5124388" y="264211"/>
                    <a:pt x="5163376" y="440622"/>
                  </a:cubicBezTo>
                  <a:lnTo>
                    <a:pt x="5165467" y="441204"/>
                  </a:lnTo>
                  <a:lnTo>
                    <a:pt x="5248742" y="464370"/>
                  </a:lnTo>
                  <a:cubicBezTo>
                    <a:pt x="5442146" y="529430"/>
                    <a:pt x="5593055" y="660486"/>
                    <a:pt x="5659388" y="825060"/>
                  </a:cubicBezTo>
                  <a:cubicBezTo>
                    <a:pt x="5714486" y="961584"/>
                    <a:pt x="5706634" y="1109863"/>
                    <a:pt x="5637187" y="1241927"/>
                  </a:cubicBezTo>
                  <a:cubicBezTo>
                    <a:pt x="5722540" y="1332484"/>
                    <a:pt x="5780143" y="1436457"/>
                    <a:pt x="5807878" y="1545477"/>
                  </a:cubicBezTo>
                  <a:lnTo>
                    <a:pt x="5824275" y="1689443"/>
                  </a:lnTo>
                  <a:lnTo>
                    <a:pt x="5824275" y="1739013"/>
                  </a:lnTo>
                  <a:lnTo>
                    <a:pt x="5818988" y="1795758"/>
                  </a:lnTo>
                  <a:cubicBezTo>
                    <a:pt x="5814424" y="1823728"/>
                    <a:pt x="5807895" y="1851622"/>
                    <a:pt x="5799366" y="1879307"/>
                  </a:cubicBezTo>
                  <a:cubicBezTo>
                    <a:pt x="5708665" y="2173757"/>
                    <a:pt x="5408404" y="2394270"/>
                    <a:pt x="5039643" y="2437238"/>
                  </a:cubicBezTo>
                  <a:cubicBezTo>
                    <a:pt x="5037883" y="2621026"/>
                    <a:pt x="4938654" y="2795328"/>
                    <a:pt x="4767675" y="2915313"/>
                  </a:cubicBezTo>
                  <a:cubicBezTo>
                    <a:pt x="4507891" y="3097642"/>
                    <a:pt x="4132632" y="3121071"/>
                    <a:pt x="3841712" y="2973198"/>
                  </a:cubicBezTo>
                  <a:cubicBezTo>
                    <a:pt x="3747626" y="3227193"/>
                    <a:pt x="3495694" y="3421358"/>
                    <a:pt x="3180000" y="3483215"/>
                  </a:cubicBezTo>
                  <a:cubicBezTo>
                    <a:pt x="2807990" y="3556098"/>
                    <a:pt x="2419735" y="3431898"/>
                    <a:pt x="2207062" y="3171903"/>
                  </a:cubicBezTo>
                  <a:cubicBezTo>
                    <a:pt x="1705092" y="3418683"/>
                    <a:pt x="1053127" y="3279971"/>
                    <a:pt x="761800" y="2864320"/>
                  </a:cubicBezTo>
                  <a:cubicBezTo>
                    <a:pt x="475618" y="2891641"/>
                    <a:pt x="206899" y="2746929"/>
                    <a:pt x="126351" y="2522038"/>
                  </a:cubicBezTo>
                  <a:cubicBezTo>
                    <a:pt x="68005" y="2359329"/>
                    <a:pt x="119583" y="2183729"/>
                    <a:pt x="262132" y="2060015"/>
                  </a:cubicBezTo>
                  <a:cubicBezTo>
                    <a:pt x="135726" y="1999363"/>
                    <a:pt x="44327" y="1903877"/>
                    <a:pt x="428" y="1794219"/>
                  </a:cubicBezTo>
                  <a:lnTo>
                    <a:pt x="0" y="1792818"/>
                  </a:lnTo>
                  <a:lnTo>
                    <a:pt x="0" y="1496827"/>
                  </a:lnTo>
                  <a:lnTo>
                    <a:pt x="32744" y="1429172"/>
                  </a:lnTo>
                  <a:cubicBezTo>
                    <a:pt x="120632" y="1284662"/>
                    <a:pt x="294148" y="1181935"/>
                    <a:pt x="499038" y="1164667"/>
                  </a:cubicBezTo>
                  <a:cubicBezTo>
                    <a:pt x="500663" y="1160938"/>
                    <a:pt x="502422" y="1157289"/>
                    <a:pt x="504047" y="1153560"/>
                  </a:cubicBezTo>
                  <a:cubicBezTo>
                    <a:pt x="467360" y="933614"/>
                    <a:pt x="552917" y="711804"/>
                    <a:pt x="737298" y="548527"/>
                  </a:cubicBezTo>
                  <a:cubicBezTo>
                    <a:pt x="1028624" y="290641"/>
                    <a:pt x="1500947" y="233161"/>
                    <a:pt x="1872009" y="410301"/>
                  </a:cubicBezTo>
                  <a:lnTo>
                    <a:pt x="1872226" y="410046"/>
                  </a:lnTo>
                  <a:lnTo>
                    <a:pt x="1871332" y="409491"/>
                  </a:lnTo>
                  <a:lnTo>
                    <a:pt x="1872265" y="410001"/>
                  </a:lnTo>
                  <a:lnTo>
                    <a:pt x="1972078" y="292872"/>
                  </a:lnTo>
                  <a:cubicBezTo>
                    <a:pt x="2238269" y="49729"/>
                    <a:pt x="2714954" y="24910"/>
                    <a:pt x="3016061" y="266806"/>
                  </a:cubicBezTo>
                  <a:lnTo>
                    <a:pt x="3021164" y="260516"/>
                  </a:lnTo>
                  <a:lnTo>
                    <a:pt x="3095272" y="169170"/>
                  </a:lnTo>
                  <a:cubicBezTo>
                    <a:pt x="3187767" y="80743"/>
                    <a:pt x="3317574" y="21444"/>
                    <a:pt x="3461850" y="4784"/>
                  </a:cubicBezTo>
                  <a:cubicBezTo>
                    <a:pt x="3488316" y="1724"/>
                    <a:pt x="3514777" y="151"/>
                    <a:pt x="3541076" y="11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Sporobolus alterniflorus - Wikipedia">
              <a:extLst>
                <a:ext uri="{FF2B5EF4-FFF2-40B4-BE49-F238E27FC236}">
                  <a16:creationId xmlns:a16="http://schemas.microsoft.com/office/drawing/2014/main" id="{F6B97FF4-C90B-3FE1-1C92-BE442FDA7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834" y="401890"/>
              <a:ext cx="1674925" cy="1077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Spartina alterniflora (Smooth Cordgrass)">
              <a:extLst>
                <a:ext uri="{FF2B5EF4-FFF2-40B4-BE49-F238E27FC236}">
                  <a16:creationId xmlns:a16="http://schemas.microsoft.com/office/drawing/2014/main" id="{E808AA20-370C-9BB4-08F3-B6727BE3AA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03" y="1371599"/>
              <a:ext cx="2164088" cy="1442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Spartina Marsh Grass, The Circle of Life - Eat Stay Play Beaufort">
              <a:extLst>
                <a:ext uri="{FF2B5EF4-FFF2-40B4-BE49-F238E27FC236}">
                  <a16:creationId xmlns:a16="http://schemas.microsoft.com/office/drawing/2014/main" id="{1C480523-738E-78FE-3070-E47986A8DB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939" y="1975682"/>
              <a:ext cx="2089949" cy="1442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The ubiquitous SC coastal marsh grass is no longer called spartina - The  Citadel Today">
              <a:extLst>
                <a:ext uri="{FF2B5EF4-FFF2-40B4-BE49-F238E27FC236}">
                  <a16:creationId xmlns:a16="http://schemas.microsoft.com/office/drawing/2014/main" id="{701547BF-D6A0-7A6C-F8A9-9E70BAA2D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704" y="1006688"/>
              <a:ext cx="2095617" cy="1573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 descr="Architecture of a typical Spartina foliosa stem. Leaves display a... |  Download Scientific Diagram">
              <a:extLst>
                <a:ext uri="{FF2B5EF4-FFF2-40B4-BE49-F238E27FC236}">
                  <a16:creationId xmlns:a16="http://schemas.microsoft.com/office/drawing/2014/main" id="{8E3DAFE8-0CD4-1FB6-CACE-F4F7E38E3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0530" y="747441"/>
              <a:ext cx="1357320" cy="2456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A35568-7829-6268-9544-6C3D3726C1D0}"/>
                </a:ext>
              </a:extLst>
            </p:cNvPr>
            <p:cNvSpPr txBox="1"/>
            <p:nvPr/>
          </p:nvSpPr>
          <p:spPr>
            <a:xfrm>
              <a:off x="1188849" y="3548760"/>
              <a:ext cx="4235176" cy="858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Genetic diversity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817415-B2F4-8A67-1F98-9BDB8075FC75}"/>
                </a:ext>
              </a:extLst>
            </p:cNvPr>
            <p:cNvSpPr txBox="1"/>
            <p:nvPr/>
          </p:nvSpPr>
          <p:spPr>
            <a:xfrm>
              <a:off x="7055233" y="3707460"/>
              <a:ext cx="3820564" cy="858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“Performance”</a:t>
              </a:r>
            </a:p>
          </p:txBody>
        </p:sp>
        <p:pic>
          <p:nvPicPr>
            <p:cNvPr id="8196" name="Picture 4" descr="Barnacle colonization on Spartina alterniflora in Georgia salt marshes -  ScienceDirect">
              <a:extLst>
                <a:ext uri="{FF2B5EF4-FFF2-40B4-BE49-F238E27FC236}">
                  <a16:creationId xmlns:a16="http://schemas.microsoft.com/office/drawing/2014/main" id="{2411A929-675E-7C74-04DF-0E68A62A7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5142" y="1130067"/>
              <a:ext cx="1415442" cy="1469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" name="Picture 2" descr="Spartina alterniflora - FNA">
              <a:extLst>
                <a:ext uri="{FF2B5EF4-FFF2-40B4-BE49-F238E27FC236}">
                  <a16:creationId xmlns:a16="http://schemas.microsoft.com/office/drawing/2014/main" id="{1314CA1E-A9FD-A67E-C0D7-C55D3ECAB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9215" y="1006689"/>
              <a:ext cx="1260983" cy="1705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70A2D04-1612-B02A-149F-A266BF09C1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0285" y="1073326"/>
            <a:ext cx="5142043" cy="232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BBD5CF-AC04-E158-D02C-D7D5C6D2BA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7861" y="3772269"/>
            <a:ext cx="3286126" cy="271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8A1C34-7FC6-9AD5-8818-1A36F53BB8B4}"/>
              </a:ext>
            </a:extLst>
          </p:cNvPr>
          <p:cNvSpPr txBox="1"/>
          <p:nvPr/>
        </p:nvSpPr>
        <p:spPr>
          <a:xfrm>
            <a:off x="621130" y="4759026"/>
            <a:ext cx="4106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(Latent variables are diagramed as circles)</a:t>
            </a:r>
          </a:p>
        </p:txBody>
      </p:sp>
    </p:spTree>
    <p:extLst>
      <p:ext uri="{BB962C8B-B14F-4D97-AF65-F5344CB8AC3E}">
        <p14:creationId xmlns:p14="http://schemas.microsoft.com/office/powerpoint/2010/main" val="3751097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05EEC-827D-9CD9-D911-B3761FAEF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48" y="-12471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Resources to learn more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D97CB-22E7-A7BD-2616-867793B8B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2" t="57093" r="54806" b="15958"/>
          <a:stretch/>
        </p:blipFill>
        <p:spPr>
          <a:xfrm>
            <a:off x="2989272" y="2183089"/>
            <a:ext cx="6804723" cy="45225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DCFC4-D8CA-A5D1-892D-E604A674B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127" y="158923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https://jslefche.github.io/sem_book</a:t>
            </a:r>
          </a:p>
          <a:p>
            <a:pPr marL="0" indent="0">
              <a:buNone/>
            </a:pPr>
            <a:r>
              <a:rPr lang="en-US" sz="2000" dirty="0"/>
              <a:t>     Free online book, explaining SEM in  more detail, with R code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7845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Facts About Wildfire - World Forestry Center">
            <a:extLst>
              <a:ext uri="{FF2B5EF4-FFF2-40B4-BE49-F238E27FC236}">
                <a16:creationId xmlns:a16="http://schemas.microsoft.com/office/drawing/2014/main" id="{40E4073C-D234-4304-B678-D7EE21E5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84" y="299202"/>
            <a:ext cx="3285729" cy="25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ost-bushfire recovery in Australia | New plant growth five … | Flickr">
            <a:extLst>
              <a:ext uri="{FF2B5EF4-FFF2-40B4-BE49-F238E27FC236}">
                <a16:creationId xmlns:a16="http://schemas.microsoft.com/office/drawing/2014/main" id="{2BE8A3B0-0134-73D1-1E3E-E68A7D5D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27" y="239617"/>
            <a:ext cx="3898901" cy="260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parta Mountain WMA">
            <a:extLst>
              <a:ext uri="{FF2B5EF4-FFF2-40B4-BE49-F238E27FC236}">
                <a16:creationId xmlns:a16="http://schemas.microsoft.com/office/drawing/2014/main" id="{F22A88CD-7E57-0335-D1A6-E36FEDA41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7" t="17900" r="11472"/>
          <a:stretch/>
        </p:blipFill>
        <p:spPr bwMode="auto">
          <a:xfrm>
            <a:off x="107576" y="558054"/>
            <a:ext cx="3501092" cy="22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A54E92-FDB9-0FC5-F7D1-82E99862DA5C}"/>
              </a:ext>
            </a:extLst>
          </p:cNvPr>
          <p:cNvSpPr txBox="1"/>
          <p:nvPr/>
        </p:nvSpPr>
        <p:spPr>
          <a:xfrm>
            <a:off x="1317910" y="2655422"/>
            <a:ext cx="829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711BB-32D6-70B3-310C-16746925F7A3}"/>
              </a:ext>
            </a:extLst>
          </p:cNvPr>
          <p:cNvSpPr txBox="1"/>
          <p:nvPr/>
        </p:nvSpPr>
        <p:spPr>
          <a:xfrm>
            <a:off x="3774650" y="2844225"/>
            <a:ext cx="3755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Fire severity (</a:t>
            </a:r>
            <a:r>
              <a:rPr lang="en-US" sz="3200" b="1" dirty="0" err="1"/>
              <a:t>firesev</a:t>
            </a:r>
            <a:r>
              <a:rPr lang="en-US" sz="3200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2AF5F-99AA-98E6-A0D5-FDCE854B38C6}"/>
              </a:ext>
            </a:extLst>
          </p:cNvPr>
          <p:cNvSpPr txBox="1"/>
          <p:nvPr/>
        </p:nvSpPr>
        <p:spPr>
          <a:xfrm>
            <a:off x="9391859" y="2947809"/>
            <a:ext cx="1165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Cover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E45771-1788-73FF-55F4-27223D4A0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926" y="4017913"/>
            <a:ext cx="6388100" cy="2197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C6941C-E00E-E96C-D56D-99495911333F}"/>
              </a:ext>
            </a:extLst>
          </p:cNvPr>
          <p:cNvSpPr/>
          <p:nvPr/>
        </p:nvSpPr>
        <p:spPr>
          <a:xfrm>
            <a:off x="3307976" y="4948518"/>
            <a:ext cx="1963271" cy="1479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DABE6-6C53-2F2C-F9EB-71CE052FC8DD}"/>
              </a:ext>
            </a:extLst>
          </p:cNvPr>
          <p:cNvSpPr txBox="1"/>
          <p:nvPr/>
        </p:nvSpPr>
        <p:spPr>
          <a:xfrm>
            <a:off x="257738" y="6141635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highlight>
                  <a:srgbClr val="C0C0C0"/>
                </a:highlight>
                <a:latin typeface="Andale Mono" panose="020B0509000000000004" pitchFamily="49" charset="0"/>
              </a:rPr>
              <a:t>lm</a:t>
            </a:r>
            <a:r>
              <a:rPr lang="en-US" sz="2000" b="1" dirty="0">
                <a:highlight>
                  <a:srgbClr val="C0C0C0"/>
                </a:highlight>
                <a:latin typeface="Andale Mono" panose="020B0509000000000004" pitchFamily="49" charset="0"/>
              </a:rPr>
              <a:t>(cover ~ age + </a:t>
            </a:r>
            <a:r>
              <a:rPr lang="en-US" sz="2000" b="1" dirty="0" err="1">
                <a:highlight>
                  <a:srgbClr val="C0C0C0"/>
                </a:highlight>
                <a:latin typeface="Andale Mono" panose="020B0509000000000004" pitchFamily="49" charset="0"/>
              </a:rPr>
              <a:t>firesev</a:t>
            </a:r>
            <a:r>
              <a:rPr lang="en-US" sz="2000" b="1" dirty="0">
                <a:highlight>
                  <a:srgbClr val="C0C0C0"/>
                </a:highlight>
                <a:latin typeface="Andale Mono" panose="020B05090000000000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0805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Facts About Wildfire - World Forestry Center">
            <a:extLst>
              <a:ext uri="{FF2B5EF4-FFF2-40B4-BE49-F238E27FC236}">
                <a16:creationId xmlns:a16="http://schemas.microsoft.com/office/drawing/2014/main" id="{40E4073C-D234-4304-B678-D7EE21E5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84" y="299202"/>
            <a:ext cx="3285729" cy="25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ost-bushfire recovery in Australia | New plant growth five … | Flickr">
            <a:extLst>
              <a:ext uri="{FF2B5EF4-FFF2-40B4-BE49-F238E27FC236}">
                <a16:creationId xmlns:a16="http://schemas.microsoft.com/office/drawing/2014/main" id="{2BE8A3B0-0134-73D1-1E3E-E68A7D5D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27" y="239617"/>
            <a:ext cx="3898901" cy="260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parta Mountain WMA">
            <a:extLst>
              <a:ext uri="{FF2B5EF4-FFF2-40B4-BE49-F238E27FC236}">
                <a16:creationId xmlns:a16="http://schemas.microsoft.com/office/drawing/2014/main" id="{F22A88CD-7E57-0335-D1A6-E36FEDA41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7" t="17900" r="11472"/>
          <a:stretch/>
        </p:blipFill>
        <p:spPr bwMode="auto">
          <a:xfrm>
            <a:off x="107576" y="558054"/>
            <a:ext cx="3501092" cy="22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A54E92-FDB9-0FC5-F7D1-82E99862DA5C}"/>
              </a:ext>
            </a:extLst>
          </p:cNvPr>
          <p:cNvSpPr txBox="1"/>
          <p:nvPr/>
        </p:nvSpPr>
        <p:spPr>
          <a:xfrm>
            <a:off x="1317910" y="2655422"/>
            <a:ext cx="829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711BB-32D6-70B3-310C-16746925F7A3}"/>
              </a:ext>
            </a:extLst>
          </p:cNvPr>
          <p:cNvSpPr txBox="1"/>
          <p:nvPr/>
        </p:nvSpPr>
        <p:spPr>
          <a:xfrm>
            <a:off x="3774650" y="2844225"/>
            <a:ext cx="3755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Fire severity (</a:t>
            </a:r>
            <a:r>
              <a:rPr lang="en-US" sz="3200" b="1" dirty="0" err="1"/>
              <a:t>firesev</a:t>
            </a:r>
            <a:r>
              <a:rPr lang="en-US" sz="3200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2AF5F-99AA-98E6-A0D5-FDCE854B38C6}"/>
              </a:ext>
            </a:extLst>
          </p:cNvPr>
          <p:cNvSpPr txBox="1"/>
          <p:nvPr/>
        </p:nvSpPr>
        <p:spPr>
          <a:xfrm>
            <a:off x="9391859" y="2947809"/>
            <a:ext cx="1165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Cover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E45771-1788-73FF-55F4-27223D4A0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926" y="4017913"/>
            <a:ext cx="6388100" cy="2197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C6941C-E00E-E96C-D56D-99495911333F}"/>
              </a:ext>
            </a:extLst>
          </p:cNvPr>
          <p:cNvSpPr/>
          <p:nvPr/>
        </p:nvSpPr>
        <p:spPr>
          <a:xfrm>
            <a:off x="3307976" y="4948518"/>
            <a:ext cx="1963271" cy="1479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D913B1-6C87-8974-0151-721AB5E53728}"/>
              </a:ext>
            </a:extLst>
          </p:cNvPr>
          <p:cNvSpPr txBox="1"/>
          <p:nvPr/>
        </p:nvSpPr>
        <p:spPr>
          <a:xfrm>
            <a:off x="257738" y="6141635"/>
            <a:ext cx="403187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ndale Mono" panose="020B0509000000000004" pitchFamily="49" charset="0"/>
              </a:rPr>
              <a:t>lm</a:t>
            </a:r>
            <a:r>
              <a:rPr lang="en-US" sz="2000" b="1" dirty="0">
                <a:latin typeface="Andale Mono" panose="020B0509000000000004" pitchFamily="49" charset="0"/>
              </a:rPr>
              <a:t>(cover ~ age + </a:t>
            </a:r>
            <a:r>
              <a:rPr lang="en-US" sz="2000" b="1" dirty="0" err="1">
                <a:latin typeface="Andale Mono" panose="020B0509000000000004" pitchFamily="49" charset="0"/>
              </a:rPr>
              <a:t>firesev</a:t>
            </a:r>
            <a:r>
              <a:rPr lang="en-US" sz="2000" b="1" dirty="0">
                <a:latin typeface="Andale Mono" panose="020B0509000000000004" pitchFamily="49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61AADA-1770-2CFF-1E3A-307D0A3E2EF3}"/>
              </a:ext>
            </a:extLst>
          </p:cNvPr>
          <p:cNvSpPr txBox="1"/>
          <p:nvPr/>
        </p:nvSpPr>
        <p:spPr>
          <a:xfrm>
            <a:off x="7452857" y="5385111"/>
            <a:ext cx="1020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β</a:t>
            </a:r>
            <a:r>
              <a:rPr lang="en-US" sz="2800" baseline="-25000" dirty="0" err="1"/>
              <a:t>firesev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E53840-0989-C137-B8C1-F22D055DEF34}"/>
              </a:ext>
            </a:extLst>
          </p:cNvPr>
          <p:cNvSpPr txBox="1"/>
          <p:nvPr/>
        </p:nvSpPr>
        <p:spPr>
          <a:xfrm>
            <a:off x="5444805" y="3957632"/>
            <a:ext cx="719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β</a:t>
            </a:r>
            <a:r>
              <a:rPr lang="en-US" sz="2800" baseline="-25000" dirty="0"/>
              <a:t>age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D5F943-AAD5-C807-02FD-E26D68FD7B36}"/>
              </a:ext>
            </a:extLst>
          </p:cNvPr>
          <p:cNvSpPr txBox="1"/>
          <p:nvPr/>
        </p:nvSpPr>
        <p:spPr>
          <a:xfrm>
            <a:off x="9371541" y="5188432"/>
            <a:ext cx="151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β</a:t>
            </a:r>
            <a:r>
              <a:rPr lang="en-US" sz="2800" baseline="-25000" dirty="0"/>
              <a:t>0(intercept)</a:t>
            </a: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0FA63B-46EA-5A01-0E7F-12CEADCDA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868" y="5237114"/>
            <a:ext cx="2331542" cy="70206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6141A5-C167-F46C-2B73-EFEC9EDFC2FA}"/>
              </a:ext>
            </a:extLst>
          </p:cNvPr>
          <p:cNvCxnSpPr/>
          <p:nvPr/>
        </p:nvCxnSpPr>
        <p:spPr>
          <a:xfrm flipH="1" flipV="1">
            <a:off x="9177918" y="4948518"/>
            <a:ext cx="233156" cy="239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42C6281-F04C-1E06-751F-0DEAFAD16A11}"/>
              </a:ext>
            </a:extLst>
          </p:cNvPr>
          <p:cNvSpPr txBox="1"/>
          <p:nvPr/>
        </p:nvSpPr>
        <p:spPr>
          <a:xfrm>
            <a:off x="9782679" y="3957632"/>
            <a:ext cx="1859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ε</a:t>
            </a:r>
            <a:r>
              <a:rPr lang="en-US" sz="2800" baseline="-25000" dirty="0"/>
              <a:t>(residual error) </a:t>
            </a:r>
            <a:endParaRPr lang="en-US" sz="28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6F4B33A-7AF4-85C3-BCAC-07B57AD64699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9242696" y="4219242"/>
            <a:ext cx="539983" cy="206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487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Facts About Wildfire - World Forestry Center">
            <a:extLst>
              <a:ext uri="{FF2B5EF4-FFF2-40B4-BE49-F238E27FC236}">
                <a16:creationId xmlns:a16="http://schemas.microsoft.com/office/drawing/2014/main" id="{40E4073C-D234-4304-B678-D7EE21E5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84" y="299202"/>
            <a:ext cx="3285729" cy="25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ost-bushfire recovery in Australia | New plant growth five … | Flickr">
            <a:extLst>
              <a:ext uri="{FF2B5EF4-FFF2-40B4-BE49-F238E27FC236}">
                <a16:creationId xmlns:a16="http://schemas.microsoft.com/office/drawing/2014/main" id="{2BE8A3B0-0134-73D1-1E3E-E68A7D5D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27" y="239617"/>
            <a:ext cx="3898901" cy="260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parta Mountain WMA">
            <a:extLst>
              <a:ext uri="{FF2B5EF4-FFF2-40B4-BE49-F238E27FC236}">
                <a16:creationId xmlns:a16="http://schemas.microsoft.com/office/drawing/2014/main" id="{F22A88CD-7E57-0335-D1A6-E36FEDA41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7" t="17900" r="11472"/>
          <a:stretch/>
        </p:blipFill>
        <p:spPr bwMode="auto">
          <a:xfrm>
            <a:off x="107576" y="558054"/>
            <a:ext cx="3501092" cy="22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A54E92-FDB9-0FC5-F7D1-82E99862DA5C}"/>
              </a:ext>
            </a:extLst>
          </p:cNvPr>
          <p:cNvSpPr txBox="1"/>
          <p:nvPr/>
        </p:nvSpPr>
        <p:spPr>
          <a:xfrm>
            <a:off x="1317910" y="2655422"/>
            <a:ext cx="829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711BB-32D6-70B3-310C-16746925F7A3}"/>
              </a:ext>
            </a:extLst>
          </p:cNvPr>
          <p:cNvSpPr txBox="1"/>
          <p:nvPr/>
        </p:nvSpPr>
        <p:spPr>
          <a:xfrm>
            <a:off x="3774650" y="2844225"/>
            <a:ext cx="3755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Fire severity (</a:t>
            </a:r>
            <a:r>
              <a:rPr lang="en-US" sz="3200" b="1" dirty="0" err="1"/>
              <a:t>firesev</a:t>
            </a:r>
            <a:r>
              <a:rPr lang="en-US" sz="3200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2AF5F-99AA-98E6-A0D5-FDCE854B38C6}"/>
              </a:ext>
            </a:extLst>
          </p:cNvPr>
          <p:cNvSpPr txBox="1"/>
          <p:nvPr/>
        </p:nvSpPr>
        <p:spPr>
          <a:xfrm>
            <a:off x="9391859" y="2947809"/>
            <a:ext cx="1165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Cover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E45771-1788-73FF-55F4-27223D4A0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926" y="4017913"/>
            <a:ext cx="6388100" cy="2197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7BC807-8158-C831-064B-FEABF39ED329}"/>
              </a:ext>
            </a:extLst>
          </p:cNvPr>
          <p:cNvSpPr/>
          <p:nvPr/>
        </p:nvSpPr>
        <p:spPr>
          <a:xfrm>
            <a:off x="4168240" y="3637287"/>
            <a:ext cx="3616860" cy="1479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875772-7C14-C3D7-5450-1CDC66E5EFED}"/>
              </a:ext>
            </a:extLst>
          </p:cNvPr>
          <p:cNvSpPr txBox="1"/>
          <p:nvPr/>
        </p:nvSpPr>
        <p:spPr>
          <a:xfrm>
            <a:off x="1199469" y="6374132"/>
            <a:ext cx="955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 does not have a direct effect on cover response but has indirect effect by influence fire severity?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11B1E6-DCCD-4487-3140-972A60DED953}"/>
              </a:ext>
            </a:extLst>
          </p:cNvPr>
          <p:cNvCxnSpPr>
            <a:cxnSpLocks/>
          </p:cNvCxnSpPr>
          <p:nvPr/>
        </p:nvCxnSpPr>
        <p:spPr>
          <a:xfrm>
            <a:off x="3493911" y="4939771"/>
            <a:ext cx="1811867" cy="80830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D61D8D-AE0E-DADB-AE0D-B214C9DC21A4}"/>
              </a:ext>
            </a:extLst>
          </p:cNvPr>
          <p:cNvCxnSpPr>
            <a:cxnSpLocks/>
          </p:cNvCxnSpPr>
          <p:nvPr/>
        </p:nvCxnSpPr>
        <p:spPr>
          <a:xfrm flipV="1">
            <a:off x="6626578" y="4939771"/>
            <a:ext cx="1840089" cy="80830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BF52567-7B84-71B7-6A03-8BE521408C35}"/>
              </a:ext>
            </a:extLst>
          </p:cNvPr>
          <p:cNvSpPr txBox="1"/>
          <p:nvPr/>
        </p:nvSpPr>
        <p:spPr>
          <a:xfrm>
            <a:off x="9169026" y="5681636"/>
            <a:ext cx="284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 of indirect effect of 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6552A63-6F70-7B52-2650-4EBB709F6013}"/>
              </a:ext>
            </a:extLst>
          </p:cNvPr>
          <p:cNvCxnSpPr>
            <a:cxnSpLocks/>
          </p:cNvCxnSpPr>
          <p:nvPr/>
        </p:nvCxnSpPr>
        <p:spPr>
          <a:xfrm>
            <a:off x="8371561" y="5918024"/>
            <a:ext cx="704706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723A4C5-0FF5-9F59-7F9B-94B82D8D8EC2}"/>
              </a:ext>
            </a:extLst>
          </p:cNvPr>
          <p:cNvSpPr txBox="1"/>
          <p:nvPr/>
        </p:nvSpPr>
        <p:spPr>
          <a:xfrm>
            <a:off x="177824" y="3735422"/>
            <a:ext cx="2043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How can we represent this in a single model?</a:t>
            </a:r>
          </a:p>
        </p:txBody>
      </p:sp>
    </p:spTree>
    <p:extLst>
      <p:ext uri="{BB962C8B-B14F-4D97-AF65-F5344CB8AC3E}">
        <p14:creationId xmlns:p14="http://schemas.microsoft.com/office/powerpoint/2010/main" val="2604705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Facts About Wildfire - World Forestry Center">
            <a:extLst>
              <a:ext uri="{FF2B5EF4-FFF2-40B4-BE49-F238E27FC236}">
                <a16:creationId xmlns:a16="http://schemas.microsoft.com/office/drawing/2014/main" id="{40E4073C-D234-4304-B678-D7EE21E5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84" y="299202"/>
            <a:ext cx="3285729" cy="25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ost-bushfire recovery in Australia | New plant growth five … | Flickr">
            <a:extLst>
              <a:ext uri="{FF2B5EF4-FFF2-40B4-BE49-F238E27FC236}">
                <a16:creationId xmlns:a16="http://schemas.microsoft.com/office/drawing/2014/main" id="{2BE8A3B0-0134-73D1-1E3E-E68A7D5D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27" y="239617"/>
            <a:ext cx="3898901" cy="260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parta Mountain WMA">
            <a:extLst>
              <a:ext uri="{FF2B5EF4-FFF2-40B4-BE49-F238E27FC236}">
                <a16:creationId xmlns:a16="http://schemas.microsoft.com/office/drawing/2014/main" id="{F22A88CD-7E57-0335-D1A6-E36FEDA41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7" t="17900" r="11472"/>
          <a:stretch/>
        </p:blipFill>
        <p:spPr bwMode="auto">
          <a:xfrm>
            <a:off x="107576" y="558054"/>
            <a:ext cx="3501092" cy="22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A54E92-FDB9-0FC5-F7D1-82E99862DA5C}"/>
              </a:ext>
            </a:extLst>
          </p:cNvPr>
          <p:cNvSpPr txBox="1"/>
          <p:nvPr/>
        </p:nvSpPr>
        <p:spPr>
          <a:xfrm>
            <a:off x="1317910" y="2655422"/>
            <a:ext cx="829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711BB-32D6-70B3-310C-16746925F7A3}"/>
              </a:ext>
            </a:extLst>
          </p:cNvPr>
          <p:cNvSpPr txBox="1"/>
          <p:nvPr/>
        </p:nvSpPr>
        <p:spPr>
          <a:xfrm>
            <a:off x="3774650" y="2844225"/>
            <a:ext cx="3755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Fire severity (</a:t>
            </a:r>
            <a:r>
              <a:rPr lang="en-US" sz="3200" b="1" dirty="0" err="1"/>
              <a:t>firesev</a:t>
            </a:r>
            <a:r>
              <a:rPr lang="en-US" sz="3200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2AF5F-99AA-98E6-A0D5-FDCE854B38C6}"/>
              </a:ext>
            </a:extLst>
          </p:cNvPr>
          <p:cNvSpPr txBox="1"/>
          <p:nvPr/>
        </p:nvSpPr>
        <p:spPr>
          <a:xfrm>
            <a:off x="9391859" y="2947809"/>
            <a:ext cx="1165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Cover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E45771-1788-73FF-55F4-27223D4A0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926" y="4017913"/>
            <a:ext cx="6388100" cy="2197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7BC807-8158-C831-064B-FEABF39ED329}"/>
              </a:ext>
            </a:extLst>
          </p:cNvPr>
          <p:cNvSpPr/>
          <p:nvPr/>
        </p:nvSpPr>
        <p:spPr>
          <a:xfrm>
            <a:off x="4168240" y="3637287"/>
            <a:ext cx="3616860" cy="1479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875772-7C14-C3D7-5450-1CDC66E5EFED}"/>
              </a:ext>
            </a:extLst>
          </p:cNvPr>
          <p:cNvSpPr txBox="1"/>
          <p:nvPr/>
        </p:nvSpPr>
        <p:spPr>
          <a:xfrm>
            <a:off x="1199469" y="6374132"/>
            <a:ext cx="955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 does not have a direct effect on cover response but has indirect effect by influence fire severity?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472C9-9748-1877-7C03-FE7A656E48FA}"/>
              </a:ext>
            </a:extLst>
          </p:cNvPr>
          <p:cNvSpPr txBox="1"/>
          <p:nvPr/>
        </p:nvSpPr>
        <p:spPr>
          <a:xfrm>
            <a:off x="135159" y="4828064"/>
            <a:ext cx="204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SEM: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11B1E6-DCCD-4487-3140-972A60DED953}"/>
              </a:ext>
            </a:extLst>
          </p:cNvPr>
          <p:cNvCxnSpPr>
            <a:cxnSpLocks/>
          </p:cNvCxnSpPr>
          <p:nvPr/>
        </p:nvCxnSpPr>
        <p:spPr>
          <a:xfrm>
            <a:off x="3493911" y="4939771"/>
            <a:ext cx="1811867" cy="80830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D61D8D-AE0E-DADB-AE0D-B214C9DC21A4}"/>
              </a:ext>
            </a:extLst>
          </p:cNvPr>
          <p:cNvCxnSpPr>
            <a:cxnSpLocks/>
          </p:cNvCxnSpPr>
          <p:nvPr/>
        </p:nvCxnSpPr>
        <p:spPr>
          <a:xfrm flipV="1">
            <a:off x="6626578" y="4939771"/>
            <a:ext cx="1840089" cy="80830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BF52567-7B84-71B7-6A03-8BE521408C35}"/>
              </a:ext>
            </a:extLst>
          </p:cNvPr>
          <p:cNvSpPr txBox="1"/>
          <p:nvPr/>
        </p:nvSpPr>
        <p:spPr>
          <a:xfrm>
            <a:off x="9169026" y="5681636"/>
            <a:ext cx="284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 of indirect effect of 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6552A63-6F70-7B52-2650-4EBB709F6013}"/>
              </a:ext>
            </a:extLst>
          </p:cNvPr>
          <p:cNvCxnSpPr>
            <a:cxnSpLocks/>
          </p:cNvCxnSpPr>
          <p:nvPr/>
        </p:nvCxnSpPr>
        <p:spPr>
          <a:xfrm>
            <a:off x="8371561" y="5918024"/>
            <a:ext cx="704706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A96040-A0F8-0B40-6304-F1A58C41CFE4}"/>
              </a:ext>
            </a:extLst>
          </p:cNvPr>
          <p:cNvSpPr txBox="1"/>
          <p:nvPr/>
        </p:nvSpPr>
        <p:spPr>
          <a:xfrm>
            <a:off x="107576" y="5186488"/>
            <a:ext cx="249299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ndale Mono" panose="020B0509000000000004" pitchFamily="49" charset="0"/>
              </a:rPr>
              <a:t>firesev</a:t>
            </a:r>
            <a:r>
              <a:rPr lang="en-US" sz="2000" b="1" dirty="0">
                <a:latin typeface="Andale Mono" panose="020B0509000000000004" pitchFamily="49" charset="0"/>
              </a:rPr>
              <a:t> ~ age</a:t>
            </a:r>
          </a:p>
          <a:p>
            <a:r>
              <a:rPr lang="en-US" sz="2000" b="1" dirty="0">
                <a:latin typeface="Andale Mono" panose="020B0509000000000004" pitchFamily="49" charset="0"/>
              </a:rPr>
              <a:t>cover ~ </a:t>
            </a:r>
            <a:r>
              <a:rPr lang="en-US" sz="2000" b="1" dirty="0" err="1">
                <a:latin typeface="Andale Mono" panose="020B0509000000000004" pitchFamily="49" charset="0"/>
              </a:rPr>
              <a:t>firesev</a:t>
            </a:r>
            <a:endParaRPr lang="en-US" sz="2000" b="1" dirty="0">
              <a:latin typeface="Andale Mono" panose="020B0509000000000004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30C330-3161-1A2A-CB29-BDD216FDA85C}"/>
              </a:ext>
            </a:extLst>
          </p:cNvPr>
          <p:cNvSpPr txBox="1"/>
          <p:nvPr/>
        </p:nvSpPr>
        <p:spPr>
          <a:xfrm>
            <a:off x="7065193" y="4820703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EFFE79-C7FC-2D52-E678-691FA9FABF3A}"/>
              </a:ext>
            </a:extLst>
          </p:cNvPr>
          <p:cNvSpPr txBox="1"/>
          <p:nvPr/>
        </p:nvSpPr>
        <p:spPr>
          <a:xfrm>
            <a:off x="4399844" y="478065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925D8E-7F2B-BC29-EE11-672897B7F9E9}"/>
              </a:ext>
            </a:extLst>
          </p:cNvPr>
          <p:cNvSpPr txBox="1"/>
          <p:nvPr/>
        </p:nvSpPr>
        <p:spPr>
          <a:xfrm>
            <a:off x="177824" y="3735422"/>
            <a:ext cx="2043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How can we represent this in a single model?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FB8A0C-036E-E35E-5244-2328084D37D7}"/>
              </a:ext>
            </a:extLst>
          </p:cNvPr>
          <p:cNvSpPr txBox="1"/>
          <p:nvPr/>
        </p:nvSpPr>
        <p:spPr>
          <a:xfrm>
            <a:off x="9782679" y="3957632"/>
            <a:ext cx="1859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ε</a:t>
            </a:r>
            <a:r>
              <a:rPr lang="en-US" sz="2800" baseline="-25000" dirty="0"/>
              <a:t>(residual error) </a:t>
            </a:r>
            <a:endParaRPr lang="en-US" sz="28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A0F62D0-FBED-9AFC-9DC8-1CF1C07C8588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9242696" y="4219242"/>
            <a:ext cx="539983" cy="206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07A3B8C-DF81-AD19-2931-72BA5D73E82A}"/>
              </a:ext>
            </a:extLst>
          </p:cNvPr>
          <p:cNvSpPr txBox="1"/>
          <p:nvPr/>
        </p:nvSpPr>
        <p:spPr>
          <a:xfrm>
            <a:off x="7346902" y="5807146"/>
            <a:ext cx="1859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ε</a:t>
            </a:r>
            <a:r>
              <a:rPr lang="en-US" sz="2800" baseline="-25000" dirty="0"/>
              <a:t>(residual error) </a:t>
            </a:r>
            <a:endParaRPr lang="en-US" sz="28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3D974CE-8C72-B688-AEA2-41DC863420F1}"/>
              </a:ext>
            </a:extLst>
          </p:cNvPr>
          <p:cNvCxnSpPr>
            <a:cxnSpLocks/>
          </p:cNvCxnSpPr>
          <p:nvPr/>
        </p:nvCxnSpPr>
        <p:spPr>
          <a:xfrm flipH="1">
            <a:off x="6769816" y="6068756"/>
            <a:ext cx="539983" cy="42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890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Facts About Wildfire - World Forestry Center">
            <a:extLst>
              <a:ext uri="{FF2B5EF4-FFF2-40B4-BE49-F238E27FC236}">
                <a16:creationId xmlns:a16="http://schemas.microsoft.com/office/drawing/2014/main" id="{40E4073C-D234-4304-B678-D7EE21E5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84" y="299202"/>
            <a:ext cx="3285729" cy="25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ost-bushfire recovery in Australia | New plant growth five … | Flickr">
            <a:extLst>
              <a:ext uri="{FF2B5EF4-FFF2-40B4-BE49-F238E27FC236}">
                <a16:creationId xmlns:a16="http://schemas.microsoft.com/office/drawing/2014/main" id="{2BE8A3B0-0134-73D1-1E3E-E68A7D5D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27" y="239617"/>
            <a:ext cx="3898901" cy="260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parta Mountain WMA">
            <a:extLst>
              <a:ext uri="{FF2B5EF4-FFF2-40B4-BE49-F238E27FC236}">
                <a16:creationId xmlns:a16="http://schemas.microsoft.com/office/drawing/2014/main" id="{F22A88CD-7E57-0335-D1A6-E36FEDA41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7" t="17900" r="11472"/>
          <a:stretch/>
        </p:blipFill>
        <p:spPr bwMode="auto">
          <a:xfrm>
            <a:off x="107576" y="558054"/>
            <a:ext cx="3501092" cy="22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A54E92-FDB9-0FC5-F7D1-82E99862DA5C}"/>
              </a:ext>
            </a:extLst>
          </p:cNvPr>
          <p:cNvSpPr txBox="1"/>
          <p:nvPr/>
        </p:nvSpPr>
        <p:spPr>
          <a:xfrm>
            <a:off x="1317910" y="2655422"/>
            <a:ext cx="829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711BB-32D6-70B3-310C-16746925F7A3}"/>
              </a:ext>
            </a:extLst>
          </p:cNvPr>
          <p:cNvSpPr txBox="1"/>
          <p:nvPr/>
        </p:nvSpPr>
        <p:spPr>
          <a:xfrm>
            <a:off x="3774650" y="2844225"/>
            <a:ext cx="3755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Fire severity (</a:t>
            </a:r>
            <a:r>
              <a:rPr lang="en-US" sz="3200" b="1" dirty="0" err="1"/>
              <a:t>firesev</a:t>
            </a:r>
            <a:r>
              <a:rPr lang="en-US" sz="3200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2AF5F-99AA-98E6-A0D5-FDCE854B38C6}"/>
              </a:ext>
            </a:extLst>
          </p:cNvPr>
          <p:cNvSpPr txBox="1"/>
          <p:nvPr/>
        </p:nvSpPr>
        <p:spPr>
          <a:xfrm>
            <a:off x="9391859" y="2947809"/>
            <a:ext cx="1165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Cover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E45771-1788-73FF-55F4-27223D4A0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926" y="4017913"/>
            <a:ext cx="6388100" cy="2197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723F05-AC53-51C7-2F70-42F9E05091C9}"/>
              </a:ext>
            </a:extLst>
          </p:cNvPr>
          <p:cNvSpPr txBox="1"/>
          <p:nvPr/>
        </p:nvSpPr>
        <p:spPr>
          <a:xfrm>
            <a:off x="1918788" y="6403312"/>
            <a:ext cx="863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 has a direct effect on cover response and has indirect effect by influence fire severity?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DAA92D-7694-5900-30E8-51E55F862E75}"/>
              </a:ext>
            </a:extLst>
          </p:cNvPr>
          <p:cNvCxnSpPr>
            <a:cxnSpLocks/>
          </p:cNvCxnSpPr>
          <p:nvPr/>
        </p:nvCxnSpPr>
        <p:spPr>
          <a:xfrm>
            <a:off x="4188178" y="4470400"/>
            <a:ext cx="3623733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97BFDEE-4EAE-3420-C737-C73E50A6D793}"/>
              </a:ext>
            </a:extLst>
          </p:cNvPr>
          <p:cNvCxnSpPr>
            <a:cxnSpLocks/>
          </p:cNvCxnSpPr>
          <p:nvPr/>
        </p:nvCxnSpPr>
        <p:spPr>
          <a:xfrm>
            <a:off x="3493911" y="4939771"/>
            <a:ext cx="1811867" cy="80830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E83C8D-7FCA-0DA2-69ED-4E6424F48AD5}"/>
              </a:ext>
            </a:extLst>
          </p:cNvPr>
          <p:cNvCxnSpPr>
            <a:cxnSpLocks/>
          </p:cNvCxnSpPr>
          <p:nvPr/>
        </p:nvCxnSpPr>
        <p:spPr>
          <a:xfrm flipV="1">
            <a:off x="6626578" y="4939771"/>
            <a:ext cx="1840089" cy="80830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8F94B86-52F9-30B1-2071-8878B4C77B2C}"/>
              </a:ext>
            </a:extLst>
          </p:cNvPr>
          <p:cNvCxnSpPr>
            <a:cxnSpLocks/>
          </p:cNvCxnSpPr>
          <p:nvPr/>
        </p:nvCxnSpPr>
        <p:spPr>
          <a:xfrm>
            <a:off x="8521036" y="5744154"/>
            <a:ext cx="890038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9BFA62B-F71B-393D-3C1C-7FD0E6FA235B}"/>
              </a:ext>
            </a:extLst>
          </p:cNvPr>
          <p:cNvSpPr txBox="1"/>
          <p:nvPr/>
        </p:nvSpPr>
        <p:spPr>
          <a:xfrm>
            <a:off x="9411074" y="5544552"/>
            <a:ext cx="2841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 of direct effect of age</a:t>
            </a:r>
          </a:p>
          <a:p>
            <a:r>
              <a:rPr lang="en-US" dirty="0"/>
              <a:t>Path of indirect effect of age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8159043-F10C-E424-83BA-C016835B3F3C}"/>
              </a:ext>
            </a:extLst>
          </p:cNvPr>
          <p:cNvCxnSpPr>
            <a:cxnSpLocks/>
          </p:cNvCxnSpPr>
          <p:nvPr/>
        </p:nvCxnSpPr>
        <p:spPr>
          <a:xfrm>
            <a:off x="8613609" y="6037666"/>
            <a:ext cx="704706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F483EB3-0C04-9B3C-3B4B-7AE129F9D1C8}"/>
              </a:ext>
            </a:extLst>
          </p:cNvPr>
          <p:cNvSpPr txBox="1"/>
          <p:nvPr/>
        </p:nvSpPr>
        <p:spPr>
          <a:xfrm>
            <a:off x="177824" y="3735422"/>
            <a:ext cx="2043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How can we represent this in a single model?</a:t>
            </a:r>
          </a:p>
        </p:txBody>
      </p:sp>
    </p:spTree>
    <p:extLst>
      <p:ext uri="{BB962C8B-B14F-4D97-AF65-F5344CB8AC3E}">
        <p14:creationId xmlns:p14="http://schemas.microsoft.com/office/powerpoint/2010/main" val="3039266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2361</TotalTime>
  <Words>690</Words>
  <Application>Microsoft Macintosh PowerPoint</Application>
  <PresentationFormat>Widescreen</PresentationFormat>
  <Paragraphs>120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DotumChe</vt:lpstr>
      <vt:lpstr>.SF NS</vt:lpstr>
      <vt:lpstr>Andale Mono</vt:lpstr>
      <vt:lpstr>Arial</vt:lpstr>
      <vt:lpstr>Calibri</vt:lpstr>
      <vt:lpstr>Calibri Light</vt:lpstr>
      <vt:lpstr>Helvetica Neue</vt:lpstr>
      <vt:lpstr>Lato Extended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 to learn more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Grey Monroe</dc:creator>
  <cp:lastModifiedBy>John Grey Monroe</cp:lastModifiedBy>
  <cp:revision>7</cp:revision>
  <dcterms:created xsi:type="dcterms:W3CDTF">2023-03-08T03:52:52Z</dcterms:created>
  <dcterms:modified xsi:type="dcterms:W3CDTF">2025-12-02T18:01:38Z</dcterms:modified>
</cp:coreProperties>
</file>